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9"/>
  </p:notesMasterIdLst>
  <p:sldIdLst>
    <p:sldId id="340" r:id="rId2"/>
    <p:sldId id="341" r:id="rId3"/>
    <p:sldId id="342" r:id="rId4"/>
    <p:sldId id="299" r:id="rId5"/>
    <p:sldId id="277" r:id="rId6"/>
    <p:sldId id="343" r:id="rId7"/>
    <p:sldId id="344" r:id="rId8"/>
    <p:sldId id="280" r:id="rId9"/>
    <p:sldId id="345" r:id="rId10"/>
    <p:sldId id="346" r:id="rId11"/>
    <p:sldId id="347" r:id="rId12"/>
    <p:sldId id="311" r:id="rId13"/>
    <p:sldId id="301" r:id="rId14"/>
    <p:sldId id="348" r:id="rId15"/>
    <p:sldId id="306" r:id="rId16"/>
    <p:sldId id="309" r:id="rId17"/>
    <p:sldId id="310" r:id="rId18"/>
    <p:sldId id="349" r:id="rId19"/>
    <p:sldId id="265" r:id="rId20"/>
    <p:sldId id="305" r:id="rId21"/>
    <p:sldId id="350" r:id="rId22"/>
    <p:sldId id="308" r:id="rId23"/>
    <p:sldId id="351" r:id="rId24"/>
    <p:sldId id="313" r:id="rId25"/>
    <p:sldId id="352" r:id="rId26"/>
    <p:sldId id="353" r:id="rId27"/>
    <p:sldId id="314" r:id="rId28"/>
    <p:sldId id="354" r:id="rId29"/>
    <p:sldId id="355" r:id="rId30"/>
    <p:sldId id="307" r:id="rId31"/>
    <p:sldId id="262" r:id="rId32"/>
    <p:sldId id="263" r:id="rId33"/>
    <p:sldId id="325" r:id="rId34"/>
    <p:sldId id="326" r:id="rId35"/>
    <p:sldId id="327" r:id="rId36"/>
    <p:sldId id="334" r:id="rId37"/>
    <p:sldId id="329" r:id="rId38"/>
    <p:sldId id="294" r:id="rId39"/>
    <p:sldId id="271" r:id="rId40"/>
    <p:sldId id="320" r:id="rId41"/>
    <p:sldId id="323" r:id="rId42"/>
    <p:sldId id="336" r:id="rId43"/>
    <p:sldId id="324" r:id="rId44"/>
    <p:sldId id="322" r:id="rId45"/>
    <p:sldId id="283" r:id="rId46"/>
    <p:sldId id="270" r:id="rId47"/>
    <p:sldId id="296" r:id="rId48"/>
    <p:sldId id="335" r:id="rId49"/>
    <p:sldId id="295" r:id="rId50"/>
    <p:sldId id="338" r:id="rId51"/>
    <p:sldId id="269" r:id="rId52"/>
    <p:sldId id="272" r:id="rId53"/>
    <p:sldId id="321" r:id="rId54"/>
    <p:sldId id="266" r:id="rId55"/>
    <p:sldId id="284" r:id="rId56"/>
    <p:sldId id="285" r:id="rId57"/>
    <p:sldId id="273" r:id="rId58"/>
    <p:sldId id="274" r:id="rId59"/>
    <p:sldId id="264" r:id="rId60"/>
    <p:sldId id="281" r:id="rId61"/>
    <p:sldId id="333" r:id="rId62"/>
    <p:sldId id="268" r:id="rId63"/>
    <p:sldId id="282" r:id="rId64"/>
    <p:sldId id="267" r:id="rId65"/>
    <p:sldId id="291" r:id="rId66"/>
    <p:sldId id="292" r:id="rId67"/>
    <p:sldId id="331" r:id="rId68"/>
    <p:sldId id="332" r:id="rId69"/>
    <p:sldId id="319" r:id="rId70"/>
    <p:sldId id="275" r:id="rId71"/>
    <p:sldId id="287" r:id="rId72"/>
    <p:sldId id="288" r:id="rId73"/>
    <p:sldId id="297" r:id="rId74"/>
    <p:sldId id="298" r:id="rId75"/>
    <p:sldId id="289" r:id="rId76"/>
    <p:sldId id="278" r:id="rId77"/>
    <p:sldId id="279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cture 4A" id="{F99328A7-D403-4841-BCC5-617997EF0B9A}">
          <p14:sldIdLst>
            <p14:sldId id="340"/>
            <p14:sldId id="341"/>
            <p14:sldId id="342"/>
            <p14:sldId id="299"/>
            <p14:sldId id="277"/>
            <p14:sldId id="343"/>
            <p14:sldId id="344"/>
            <p14:sldId id="280"/>
            <p14:sldId id="345"/>
            <p14:sldId id="346"/>
            <p14:sldId id="347"/>
            <p14:sldId id="311"/>
            <p14:sldId id="301"/>
            <p14:sldId id="348"/>
            <p14:sldId id="306"/>
            <p14:sldId id="309"/>
            <p14:sldId id="310"/>
            <p14:sldId id="349"/>
            <p14:sldId id="265"/>
            <p14:sldId id="305"/>
            <p14:sldId id="350"/>
            <p14:sldId id="308"/>
            <p14:sldId id="351"/>
            <p14:sldId id="313"/>
            <p14:sldId id="352"/>
            <p14:sldId id="353"/>
            <p14:sldId id="314"/>
            <p14:sldId id="354"/>
            <p14:sldId id="355"/>
            <p14:sldId id="307"/>
          </p14:sldIdLst>
        </p14:section>
        <p14:section name="Lecture 4B" id="{7AEA8224-9A31-6640-8D58-AD7685E9AEC9}">
          <p14:sldIdLst>
            <p14:sldId id="262"/>
            <p14:sldId id="263"/>
          </p14:sldIdLst>
        </p14:section>
        <p14:section name="Comparing cutoff methods" id="{8B6D955A-5620-5D44-BBB5-32491B74A4C6}">
          <p14:sldIdLst>
            <p14:sldId id="325"/>
            <p14:sldId id="326"/>
            <p14:sldId id="327"/>
            <p14:sldId id="334"/>
            <p14:sldId id="329"/>
          </p14:sldIdLst>
        </p14:section>
        <p14:section name="Sensitivity and specificity" id="{FEE59E12-2526-8E44-9ECC-6023D1057B82}">
          <p14:sldIdLst>
            <p14:sldId id="294"/>
            <p14:sldId id="271"/>
            <p14:sldId id="320"/>
            <p14:sldId id="323"/>
            <p14:sldId id="336"/>
            <p14:sldId id="324"/>
            <p14:sldId id="322"/>
            <p14:sldId id="283"/>
            <p14:sldId id="270"/>
            <p14:sldId id="296"/>
            <p14:sldId id="335"/>
            <p14:sldId id="295"/>
            <p14:sldId id="338"/>
          </p14:sldIdLst>
        </p14:section>
        <p14:section name="ROC curves" id="{F6B08570-EA1C-5848-A156-EA6690246DB7}">
          <p14:sldIdLst>
            <p14:sldId id="269"/>
            <p14:sldId id="272"/>
            <p14:sldId id="321"/>
            <p14:sldId id="266"/>
            <p14:sldId id="284"/>
            <p14:sldId id="285"/>
            <p14:sldId id="273"/>
            <p14:sldId id="274"/>
          </p14:sldIdLst>
        </p14:section>
        <p14:section name="Mean + SD" id="{B0462169-DDC4-3843-B3A5-08DAF70323F3}">
          <p14:sldIdLst>
            <p14:sldId id="264"/>
            <p14:sldId id="281"/>
            <p14:sldId id="333"/>
            <p14:sldId id="268"/>
            <p14:sldId id="282"/>
            <p14:sldId id="267"/>
            <p14:sldId id="291"/>
            <p14:sldId id="292"/>
            <p14:sldId id="331"/>
            <p14:sldId id="332"/>
            <p14:sldId id="319"/>
          </p14:sldIdLst>
        </p14:section>
        <p14:section name="Mixture models" id="{182F2A2D-127B-6E48-8476-4A0E87A2B4CC}">
          <p14:sldIdLst>
            <p14:sldId id="275"/>
            <p14:sldId id="287"/>
            <p14:sldId id="288"/>
            <p14:sldId id="297"/>
            <p14:sldId id="298"/>
            <p14:sldId id="289"/>
            <p14:sldId id="278"/>
          </p14:sldIdLst>
        </p14:section>
        <p14:section name="Conclusion" id="{D32F214A-CA1A-8241-ADFF-DC091441CA2C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CE0FB90-2441-19E3-AE87-5EC9058FFAEA}" name="Sarah Lapidus" initials="" userId="S::slapidu1@jh.edu::c89f8e94-d9ee-4a70-8f0d-d05c80a5c9d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AEB27B-6C89-0A49-928E-71ACFA8647EA}" v="4" dt="2025-07-08T20:49:32.7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3"/>
    <p:restoredTop sz="77238"/>
  </p:normalViewPr>
  <p:slideViewPr>
    <p:cSldViewPr snapToGrid="0">
      <p:cViewPr varScale="1">
        <p:scale>
          <a:sx n="110" d="100"/>
          <a:sy n="110" d="100"/>
        </p:scale>
        <p:origin x="184" y="400"/>
      </p:cViewPr>
      <p:guideLst/>
    </p:cSldViewPr>
  </p:slideViewPr>
  <p:outlineViewPr>
    <p:cViewPr>
      <p:scale>
        <a:sx n="33" d="100"/>
        <a:sy n="33" d="100"/>
      </p:scale>
      <p:origin x="0" y="-10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86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ia Tara Hegde" userId="d93a2558-a889-4521-bcb4-6ed3fce9e012" providerId="ADAL" clId="{641AC2CA-CCB4-F343-A9CF-8A0B4707948A}"/>
    <pc:docChg chg="undo redo custSel addSld delSld modSld sldOrd modSection">
      <pc:chgData name="Sonia Tara Hegde" userId="d93a2558-a889-4521-bcb4-6ed3fce9e012" providerId="ADAL" clId="{641AC2CA-CCB4-F343-A9CF-8A0B4707948A}" dt="2025-05-22T04:47:42.265" v="1581" actId="20577"/>
      <pc:docMkLst>
        <pc:docMk/>
      </pc:docMkLst>
      <pc:sldChg chg="modSp mod">
        <pc:chgData name="Sonia Tara Hegde" userId="d93a2558-a889-4521-bcb4-6ed3fce9e012" providerId="ADAL" clId="{641AC2CA-CCB4-F343-A9CF-8A0B4707948A}" dt="2025-05-19T18:12:23.921" v="46" actId="20577"/>
        <pc:sldMkLst>
          <pc:docMk/>
          <pc:sldMk cId="2019742042" sldId="263"/>
        </pc:sldMkLst>
        <pc:spChg chg="mod">
          <ac:chgData name="Sonia Tara Hegde" userId="d93a2558-a889-4521-bcb4-6ed3fce9e012" providerId="ADAL" clId="{641AC2CA-CCB4-F343-A9CF-8A0B4707948A}" dt="2025-05-19T18:12:23.921" v="46" actId="20577"/>
          <ac:spMkLst>
            <pc:docMk/>
            <pc:sldMk cId="2019742042" sldId="263"/>
            <ac:spMk id="2" creationId="{C483C6ED-7753-E4DA-1687-6B1D515816BB}"/>
          </ac:spMkLst>
        </pc:spChg>
      </pc:sldChg>
      <pc:sldChg chg="modSp mod modNotesTx">
        <pc:chgData name="Sonia Tara Hegde" userId="d93a2558-a889-4521-bcb4-6ed3fce9e012" providerId="ADAL" clId="{641AC2CA-CCB4-F343-A9CF-8A0B4707948A}" dt="2025-05-22T04:46:45.148" v="1574" actId="20577"/>
        <pc:sldMkLst>
          <pc:docMk/>
          <pc:sldMk cId="3474297192" sldId="264"/>
        </pc:sldMkLst>
        <pc:spChg chg="mod">
          <ac:chgData name="Sonia Tara Hegde" userId="d93a2558-a889-4521-bcb4-6ed3fce9e012" providerId="ADAL" clId="{641AC2CA-CCB4-F343-A9CF-8A0B4707948A}" dt="2025-05-19T22:17:21.214" v="985" actId="20577"/>
          <ac:spMkLst>
            <pc:docMk/>
            <pc:sldMk cId="3474297192" sldId="264"/>
            <ac:spMk id="2" creationId="{62FE9611-5F64-6980-1A37-68047464FF8E}"/>
          </ac:spMkLst>
        </pc:spChg>
      </pc:sldChg>
      <pc:sldChg chg="modSp modAnim">
        <pc:chgData name="Sonia Tara Hegde" userId="d93a2558-a889-4521-bcb4-6ed3fce9e012" providerId="ADAL" clId="{641AC2CA-CCB4-F343-A9CF-8A0B4707948A}" dt="2025-05-19T22:10:47.741" v="917" actId="20577"/>
        <pc:sldMkLst>
          <pc:docMk/>
          <pc:sldMk cId="4147780259" sldId="266"/>
        </pc:sldMkLst>
        <pc:spChg chg="mod">
          <ac:chgData name="Sonia Tara Hegde" userId="d93a2558-a889-4521-bcb4-6ed3fce9e012" providerId="ADAL" clId="{641AC2CA-CCB4-F343-A9CF-8A0B4707948A}" dt="2025-05-19T22:10:47.741" v="917" actId="20577"/>
          <ac:spMkLst>
            <pc:docMk/>
            <pc:sldMk cId="4147780259" sldId="266"/>
            <ac:spMk id="3" creationId="{217215B8-B387-F27E-D2DB-FF217B4BF2CC}"/>
          </ac:spMkLst>
        </pc:spChg>
      </pc:sldChg>
      <pc:sldChg chg="modNotesTx">
        <pc:chgData name="Sonia Tara Hegde" userId="d93a2558-a889-4521-bcb4-6ed3fce9e012" providerId="ADAL" clId="{641AC2CA-CCB4-F343-A9CF-8A0B4707948A}" dt="2025-05-22T04:47:12.338" v="1577" actId="20577"/>
        <pc:sldMkLst>
          <pc:docMk/>
          <pc:sldMk cId="879771034" sldId="267"/>
        </pc:sldMkLst>
      </pc:sldChg>
      <pc:sldChg chg="modSp mod modNotesTx">
        <pc:chgData name="Sonia Tara Hegde" userId="d93a2558-a889-4521-bcb4-6ed3fce9e012" providerId="ADAL" clId="{641AC2CA-CCB4-F343-A9CF-8A0B4707948A}" dt="2025-05-22T04:46:56.279" v="1575" actId="20577"/>
        <pc:sldMkLst>
          <pc:docMk/>
          <pc:sldMk cId="2711141833" sldId="268"/>
        </pc:sldMkLst>
        <pc:spChg chg="mod">
          <ac:chgData name="Sonia Tara Hegde" userId="d93a2558-a889-4521-bcb4-6ed3fce9e012" providerId="ADAL" clId="{641AC2CA-CCB4-F343-A9CF-8A0B4707948A}" dt="2025-05-19T22:18:28.143" v="986" actId="14100"/>
          <ac:spMkLst>
            <pc:docMk/>
            <pc:sldMk cId="2711141833" sldId="268"/>
            <ac:spMk id="3" creationId="{DE731459-07C7-12DD-5855-E329A4607745}"/>
          </ac:spMkLst>
        </pc:spChg>
      </pc:sldChg>
      <pc:sldChg chg="modSp mod">
        <pc:chgData name="Sonia Tara Hegde" userId="d93a2558-a889-4521-bcb4-6ed3fce9e012" providerId="ADAL" clId="{641AC2CA-CCB4-F343-A9CF-8A0B4707948A}" dt="2025-05-19T22:04:13.316" v="806" actId="113"/>
        <pc:sldMkLst>
          <pc:docMk/>
          <pc:sldMk cId="2499460883" sldId="269"/>
        </pc:sldMkLst>
        <pc:spChg chg="mod">
          <ac:chgData name="Sonia Tara Hegde" userId="d93a2558-a889-4521-bcb4-6ed3fce9e012" providerId="ADAL" clId="{641AC2CA-CCB4-F343-A9CF-8A0B4707948A}" dt="2025-05-19T22:04:13.316" v="806" actId="113"/>
          <ac:spMkLst>
            <pc:docMk/>
            <pc:sldMk cId="2499460883" sldId="269"/>
            <ac:spMk id="3" creationId="{5BA19039-F15D-ABAA-5E03-A92698A57F2B}"/>
          </ac:spMkLst>
        </pc:spChg>
      </pc:sldChg>
      <pc:sldChg chg="modSp ord modAnim">
        <pc:chgData name="Sonia Tara Hegde" userId="d93a2558-a889-4521-bcb4-6ed3fce9e012" providerId="ADAL" clId="{641AC2CA-CCB4-F343-A9CF-8A0B4707948A}" dt="2025-05-19T21:56:37.233" v="777" actId="207"/>
        <pc:sldMkLst>
          <pc:docMk/>
          <pc:sldMk cId="1234010339" sldId="270"/>
        </pc:sldMkLst>
        <pc:spChg chg="mod">
          <ac:chgData name="Sonia Tara Hegde" userId="d93a2558-a889-4521-bcb4-6ed3fce9e012" providerId="ADAL" clId="{641AC2CA-CCB4-F343-A9CF-8A0B4707948A}" dt="2025-05-19T21:56:37.233" v="777" actId="207"/>
          <ac:spMkLst>
            <pc:docMk/>
            <pc:sldMk cId="1234010339" sldId="270"/>
            <ac:spMk id="3" creationId="{7E18115C-D83D-A7B4-1C0B-EF6626D690B3}"/>
          </ac:spMkLst>
        </pc:spChg>
      </pc:sldChg>
      <pc:sldChg chg="addSp delSp modSp mod modAnim modNotesTx">
        <pc:chgData name="Sonia Tara Hegde" userId="d93a2558-a889-4521-bcb4-6ed3fce9e012" providerId="ADAL" clId="{641AC2CA-CCB4-F343-A9CF-8A0B4707948A}" dt="2025-05-22T04:45:45.138" v="1569" actId="20577"/>
        <pc:sldMkLst>
          <pc:docMk/>
          <pc:sldMk cId="333902903" sldId="271"/>
        </pc:sldMkLst>
        <pc:spChg chg="mod">
          <ac:chgData name="Sonia Tara Hegde" userId="d93a2558-a889-4521-bcb4-6ed3fce9e012" providerId="ADAL" clId="{641AC2CA-CCB4-F343-A9CF-8A0B4707948A}" dt="2025-05-19T21:35:23.889" v="465" actId="20577"/>
          <ac:spMkLst>
            <pc:docMk/>
            <pc:sldMk cId="333902903" sldId="271"/>
            <ac:spMk id="2" creationId="{4566F2D0-AD2B-AFC8-8DF1-D87539AFCC86}"/>
          </ac:spMkLst>
        </pc:spChg>
        <pc:spChg chg="add mod">
          <ac:chgData name="Sonia Tara Hegde" userId="d93a2558-a889-4521-bcb4-6ed3fce9e012" providerId="ADAL" clId="{641AC2CA-CCB4-F343-A9CF-8A0B4707948A}" dt="2025-05-19T17:01:30.184" v="24" actId="2085"/>
          <ac:spMkLst>
            <pc:docMk/>
            <pc:sldMk cId="333902903" sldId="271"/>
            <ac:spMk id="3" creationId="{DD5FF058-C3E8-7410-27BB-A8D1A41DCD46}"/>
          </ac:spMkLst>
        </pc:spChg>
        <pc:spChg chg="add mod">
          <ac:chgData name="Sonia Tara Hegde" userId="d93a2558-a889-4521-bcb4-6ed3fce9e012" providerId="ADAL" clId="{641AC2CA-CCB4-F343-A9CF-8A0B4707948A}" dt="2025-05-19T17:02:00.824" v="44" actId="20577"/>
          <ac:spMkLst>
            <pc:docMk/>
            <pc:sldMk cId="333902903" sldId="271"/>
            <ac:spMk id="5" creationId="{B52349E3-B2EA-8C9E-E85C-4832F23E1119}"/>
          </ac:spMkLst>
        </pc:spChg>
        <pc:spChg chg="mod">
          <ac:chgData name="Sonia Tara Hegde" userId="d93a2558-a889-4521-bcb4-6ed3fce9e012" providerId="ADAL" clId="{641AC2CA-CCB4-F343-A9CF-8A0B4707948A}" dt="2025-05-19T21:38:53.023" v="653" actId="207"/>
          <ac:spMkLst>
            <pc:docMk/>
            <pc:sldMk cId="333902903" sldId="271"/>
            <ac:spMk id="7" creationId="{68B1027E-4279-35A3-781C-3335E45B1420}"/>
          </ac:spMkLst>
        </pc:spChg>
        <pc:spChg chg="mod">
          <ac:chgData name="Sonia Tara Hegde" userId="d93a2558-a889-4521-bcb4-6ed3fce9e012" providerId="ADAL" clId="{641AC2CA-CCB4-F343-A9CF-8A0B4707948A}" dt="2025-05-19T21:39:08.853" v="657" actId="207"/>
          <ac:spMkLst>
            <pc:docMk/>
            <pc:sldMk cId="333902903" sldId="271"/>
            <ac:spMk id="8" creationId="{1ECE6102-EFE1-92E5-00AE-49F98465A767}"/>
          </ac:spMkLst>
        </pc:spChg>
        <pc:spChg chg="mod">
          <ac:chgData name="Sonia Tara Hegde" userId="d93a2558-a889-4521-bcb4-6ed3fce9e012" providerId="ADAL" clId="{641AC2CA-CCB4-F343-A9CF-8A0B4707948A}" dt="2025-05-19T21:39:02.804" v="656" actId="207"/>
          <ac:spMkLst>
            <pc:docMk/>
            <pc:sldMk cId="333902903" sldId="271"/>
            <ac:spMk id="9" creationId="{EC48C7C2-9BD3-F2D8-20F5-78E7A77A94C5}"/>
          </ac:spMkLst>
        </pc:spChg>
        <pc:spChg chg="mod">
          <ac:chgData name="Sonia Tara Hegde" userId="d93a2558-a889-4521-bcb4-6ed3fce9e012" providerId="ADAL" clId="{641AC2CA-CCB4-F343-A9CF-8A0B4707948A}" dt="2025-05-19T21:39:16.107" v="658" actId="207"/>
          <ac:spMkLst>
            <pc:docMk/>
            <pc:sldMk cId="333902903" sldId="271"/>
            <ac:spMk id="22" creationId="{C316CA9C-EED4-507C-F1F3-004C27DA1276}"/>
          </ac:spMkLst>
        </pc:spChg>
        <pc:cxnChg chg="add mod">
          <ac:chgData name="Sonia Tara Hegde" userId="d93a2558-a889-4521-bcb4-6ed3fce9e012" providerId="ADAL" clId="{641AC2CA-CCB4-F343-A9CF-8A0B4707948A}" dt="2025-05-19T17:01:47.698" v="27" actId="1037"/>
          <ac:cxnSpMkLst>
            <pc:docMk/>
            <pc:sldMk cId="333902903" sldId="271"/>
            <ac:cxnSpMk id="4" creationId="{A49B3FCD-E663-E162-45E3-DA2BA8FE90E2}"/>
          </ac:cxnSpMkLst>
        </pc:cxnChg>
      </pc:sldChg>
      <pc:sldChg chg="modSp mod">
        <pc:chgData name="Sonia Tara Hegde" userId="d93a2558-a889-4521-bcb4-6ed3fce9e012" providerId="ADAL" clId="{641AC2CA-CCB4-F343-A9CF-8A0B4707948A}" dt="2025-05-19T22:06:28.338" v="880" actId="20577"/>
        <pc:sldMkLst>
          <pc:docMk/>
          <pc:sldMk cId="1858928349" sldId="272"/>
        </pc:sldMkLst>
        <pc:spChg chg="mod">
          <ac:chgData name="Sonia Tara Hegde" userId="d93a2558-a889-4521-bcb4-6ed3fce9e012" providerId="ADAL" clId="{641AC2CA-CCB4-F343-A9CF-8A0B4707948A}" dt="2025-05-19T22:06:28.338" v="880" actId="20577"/>
          <ac:spMkLst>
            <pc:docMk/>
            <pc:sldMk cId="1858928349" sldId="272"/>
            <ac:spMk id="3" creationId="{680D674F-402A-E325-8EC9-988341704793}"/>
          </ac:spMkLst>
        </pc:spChg>
      </pc:sldChg>
      <pc:sldChg chg="modSp mod">
        <pc:chgData name="Sonia Tara Hegde" userId="d93a2558-a889-4521-bcb4-6ed3fce9e012" providerId="ADAL" clId="{641AC2CA-CCB4-F343-A9CF-8A0B4707948A}" dt="2025-05-19T22:15:08.001" v="945" actId="255"/>
        <pc:sldMkLst>
          <pc:docMk/>
          <pc:sldMk cId="1133513415" sldId="273"/>
        </pc:sldMkLst>
        <pc:spChg chg="mod">
          <ac:chgData name="Sonia Tara Hegde" userId="d93a2558-a889-4521-bcb4-6ed3fce9e012" providerId="ADAL" clId="{641AC2CA-CCB4-F343-A9CF-8A0B4707948A}" dt="2025-05-19T22:15:08.001" v="945" actId="255"/>
          <ac:spMkLst>
            <pc:docMk/>
            <pc:sldMk cId="1133513415" sldId="273"/>
            <ac:spMk id="3" creationId="{A9F42A3C-FF13-E3B4-82C6-9E7C8F2E1DB9}"/>
          </ac:spMkLst>
        </pc:spChg>
      </pc:sldChg>
      <pc:sldChg chg="modSp mod">
        <pc:chgData name="Sonia Tara Hegde" userId="d93a2558-a889-4521-bcb4-6ed3fce9e012" providerId="ADAL" clId="{641AC2CA-CCB4-F343-A9CF-8A0B4707948A}" dt="2025-05-19T22:15:39.070" v="948" actId="12"/>
        <pc:sldMkLst>
          <pc:docMk/>
          <pc:sldMk cId="867732686" sldId="274"/>
        </pc:sldMkLst>
        <pc:spChg chg="mod">
          <ac:chgData name="Sonia Tara Hegde" userId="d93a2558-a889-4521-bcb4-6ed3fce9e012" providerId="ADAL" clId="{641AC2CA-CCB4-F343-A9CF-8A0B4707948A}" dt="2025-05-19T22:15:39.070" v="948" actId="12"/>
          <ac:spMkLst>
            <pc:docMk/>
            <pc:sldMk cId="867732686" sldId="274"/>
            <ac:spMk id="3" creationId="{13456D0C-E213-625D-E32F-D85C34A48102}"/>
          </ac:spMkLst>
        </pc:spChg>
      </pc:sldChg>
      <pc:sldChg chg="modSp mod">
        <pc:chgData name="Sonia Tara Hegde" userId="d93a2558-a889-4521-bcb4-6ed3fce9e012" providerId="ADAL" clId="{641AC2CA-CCB4-F343-A9CF-8A0B4707948A}" dt="2025-05-19T22:55:16.082" v="1498" actId="20577"/>
        <pc:sldMkLst>
          <pc:docMk/>
          <pc:sldMk cId="741558308" sldId="275"/>
        </pc:sldMkLst>
        <pc:spChg chg="mod">
          <ac:chgData name="Sonia Tara Hegde" userId="d93a2558-a889-4521-bcb4-6ed3fce9e012" providerId="ADAL" clId="{641AC2CA-CCB4-F343-A9CF-8A0B4707948A}" dt="2025-05-19T22:55:16.082" v="1498" actId="20577"/>
          <ac:spMkLst>
            <pc:docMk/>
            <pc:sldMk cId="741558308" sldId="275"/>
            <ac:spMk id="3" creationId="{C2B61ED9-6A59-A37F-5B99-4EDAF0F316D2}"/>
          </ac:spMkLst>
        </pc:spChg>
      </pc:sldChg>
      <pc:sldChg chg="modSp mod">
        <pc:chgData name="Sonia Tara Hegde" userId="d93a2558-a889-4521-bcb4-6ed3fce9e012" providerId="ADAL" clId="{641AC2CA-CCB4-F343-A9CF-8A0B4707948A}" dt="2025-05-19T22:55:32.414" v="1499" actId="1076"/>
        <pc:sldMkLst>
          <pc:docMk/>
          <pc:sldMk cId="4130699570" sldId="278"/>
        </pc:sldMkLst>
        <pc:spChg chg="mod">
          <ac:chgData name="Sonia Tara Hegde" userId="d93a2558-a889-4521-bcb4-6ed3fce9e012" providerId="ADAL" clId="{641AC2CA-CCB4-F343-A9CF-8A0B4707948A}" dt="2025-05-19T22:54:47.460" v="1485" actId="1036"/>
          <ac:spMkLst>
            <pc:docMk/>
            <pc:sldMk cId="4130699570" sldId="278"/>
            <ac:spMk id="8" creationId="{AEFF6863-FE8F-6B7F-56D2-631B749BDEB8}"/>
          </ac:spMkLst>
        </pc:spChg>
        <pc:picChg chg="mod">
          <ac:chgData name="Sonia Tara Hegde" userId="d93a2558-a889-4521-bcb4-6ed3fce9e012" providerId="ADAL" clId="{641AC2CA-CCB4-F343-A9CF-8A0B4707948A}" dt="2025-05-19T22:55:32.414" v="1499" actId="1076"/>
          <ac:picMkLst>
            <pc:docMk/>
            <pc:sldMk cId="4130699570" sldId="278"/>
            <ac:picMk id="6" creationId="{86101ACD-41BE-840C-D5A8-F13E1994E62A}"/>
          </ac:picMkLst>
        </pc:picChg>
      </pc:sldChg>
      <pc:sldChg chg="modSp mod">
        <pc:chgData name="Sonia Tara Hegde" userId="d93a2558-a889-4521-bcb4-6ed3fce9e012" providerId="ADAL" clId="{641AC2CA-CCB4-F343-A9CF-8A0B4707948A}" dt="2025-05-19T22:55:48.150" v="1513" actId="20577"/>
        <pc:sldMkLst>
          <pc:docMk/>
          <pc:sldMk cId="797281096" sldId="279"/>
        </pc:sldMkLst>
        <pc:spChg chg="mod">
          <ac:chgData name="Sonia Tara Hegde" userId="d93a2558-a889-4521-bcb4-6ed3fce9e012" providerId="ADAL" clId="{641AC2CA-CCB4-F343-A9CF-8A0B4707948A}" dt="2025-05-19T22:55:48.150" v="1513" actId="20577"/>
          <ac:spMkLst>
            <pc:docMk/>
            <pc:sldMk cId="797281096" sldId="279"/>
            <ac:spMk id="3" creationId="{F3AB0370-D76D-94A1-1BD4-5A1D8599A28A}"/>
          </ac:spMkLst>
        </pc:spChg>
      </pc:sldChg>
      <pc:sldChg chg="modSp mod modNotesTx">
        <pc:chgData name="Sonia Tara Hegde" userId="d93a2558-a889-4521-bcb4-6ed3fce9e012" providerId="ADAL" clId="{641AC2CA-CCB4-F343-A9CF-8A0B4707948A}" dt="2025-05-22T04:47:06.849" v="1576" actId="20577"/>
        <pc:sldMkLst>
          <pc:docMk/>
          <pc:sldMk cId="448242425" sldId="282"/>
        </pc:sldMkLst>
        <pc:picChg chg="mod">
          <ac:chgData name="Sonia Tara Hegde" userId="d93a2558-a889-4521-bcb4-6ed3fce9e012" providerId="ADAL" clId="{641AC2CA-CCB4-F343-A9CF-8A0B4707948A}" dt="2025-05-19T22:19:52.023" v="987" actId="14100"/>
          <ac:picMkLst>
            <pc:docMk/>
            <pc:sldMk cId="448242425" sldId="282"/>
            <ac:picMk id="10" creationId="{2594A6BC-8974-D012-32A8-DD842FF79189}"/>
          </ac:picMkLst>
        </pc:picChg>
      </pc:sldChg>
      <pc:sldChg chg="modSp mod">
        <pc:chgData name="Sonia Tara Hegde" userId="d93a2558-a889-4521-bcb4-6ed3fce9e012" providerId="ADAL" clId="{641AC2CA-CCB4-F343-A9CF-8A0B4707948A}" dt="2025-05-19T21:41:14.426" v="673" actId="255"/>
        <pc:sldMkLst>
          <pc:docMk/>
          <pc:sldMk cId="332812018" sldId="283"/>
        </pc:sldMkLst>
        <pc:spChg chg="mod">
          <ac:chgData name="Sonia Tara Hegde" userId="d93a2558-a889-4521-bcb4-6ed3fce9e012" providerId="ADAL" clId="{641AC2CA-CCB4-F343-A9CF-8A0B4707948A}" dt="2025-05-19T21:41:14.426" v="673" actId="255"/>
          <ac:spMkLst>
            <pc:docMk/>
            <pc:sldMk cId="332812018" sldId="283"/>
            <ac:spMk id="2" creationId="{7CD97E21-5346-3456-7453-A5AF6940F53F}"/>
          </ac:spMkLst>
        </pc:spChg>
        <pc:spChg chg="mod">
          <ac:chgData name="Sonia Tara Hegde" userId="d93a2558-a889-4521-bcb4-6ed3fce9e012" providerId="ADAL" clId="{641AC2CA-CCB4-F343-A9CF-8A0B4707948A}" dt="2025-05-19T18:33:16.691" v="383" actId="20577"/>
          <ac:spMkLst>
            <pc:docMk/>
            <pc:sldMk cId="332812018" sldId="283"/>
            <ac:spMk id="3" creationId="{D5FF9293-818E-6310-2486-D2A5E0941D04}"/>
          </ac:spMkLst>
        </pc:spChg>
      </pc:sldChg>
      <pc:sldChg chg="modSp mod">
        <pc:chgData name="Sonia Tara Hegde" userId="d93a2558-a889-4521-bcb4-6ed3fce9e012" providerId="ADAL" clId="{641AC2CA-CCB4-F343-A9CF-8A0B4707948A}" dt="2025-05-19T22:11:41.098" v="929" actId="20577"/>
        <pc:sldMkLst>
          <pc:docMk/>
          <pc:sldMk cId="1871185235" sldId="284"/>
        </pc:sldMkLst>
        <pc:spChg chg="mod">
          <ac:chgData name="Sonia Tara Hegde" userId="d93a2558-a889-4521-bcb4-6ed3fce9e012" providerId="ADAL" clId="{641AC2CA-CCB4-F343-A9CF-8A0B4707948A}" dt="2025-05-19T22:11:41.098" v="929" actId="20577"/>
          <ac:spMkLst>
            <pc:docMk/>
            <pc:sldMk cId="1871185235" sldId="284"/>
            <ac:spMk id="3" creationId="{08A318CC-A8DB-8D4F-C68D-722A9B57ABD9}"/>
          </ac:spMkLst>
        </pc:spChg>
      </pc:sldChg>
      <pc:sldChg chg="modSp mod modNotesTx">
        <pc:chgData name="Sonia Tara Hegde" userId="d93a2558-a889-4521-bcb4-6ed3fce9e012" providerId="ADAL" clId="{641AC2CA-CCB4-F343-A9CF-8A0B4707948A}" dt="2025-05-22T04:46:26.359" v="1573" actId="20577"/>
        <pc:sldMkLst>
          <pc:docMk/>
          <pc:sldMk cId="4014740805" sldId="285"/>
        </pc:sldMkLst>
        <pc:spChg chg="mod">
          <ac:chgData name="Sonia Tara Hegde" userId="d93a2558-a889-4521-bcb4-6ed3fce9e012" providerId="ADAL" clId="{641AC2CA-CCB4-F343-A9CF-8A0B4707948A}" dt="2025-05-19T22:12:26.387" v="933" actId="20577"/>
          <ac:spMkLst>
            <pc:docMk/>
            <pc:sldMk cId="4014740805" sldId="285"/>
            <ac:spMk id="6" creationId="{25C204A9-C49C-3058-523F-28A0600A7E84}"/>
          </ac:spMkLst>
        </pc:spChg>
        <pc:spChg chg="mod">
          <ac:chgData name="Sonia Tara Hegde" userId="d93a2558-a889-4521-bcb4-6ed3fce9e012" providerId="ADAL" clId="{641AC2CA-CCB4-F343-A9CF-8A0B4707948A}" dt="2025-05-19T22:12:33.555" v="934" actId="1076"/>
          <ac:spMkLst>
            <pc:docMk/>
            <pc:sldMk cId="4014740805" sldId="285"/>
            <ac:spMk id="13" creationId="{F3DF26E8-C003-22D1-ACE3-C7342FF85CE0}"/>
          </ac:spMkLst>
        </pc:spChg>
      </pc:sldChg>
      <pc:sldChg chg="modSp mod">
        <pc:chgData name="Sonia Tara Hegde" userId="d93a2558-a889-4521-bcb4-6ed3fce9e012" providerId="ADAL" clId="{641AC2CA-CCB4-F343-A9CF-8A0B4707948A}" dt="2025-05-19T22:50:10.890" v="1356" actId="255"/>
        <pc:sldMkLst>
          <pc:docMk/>
          <pc:sldMk cId="1461107896" sldId="287"/>
        </pc:sldMkLst>
        <pc:spChg chg="mod">
          <ac:chgData name="Sonia Tara Hegde" userId="d93a2558-a889-4521-bcb4-6ed3fce9e012" providerId="ADAL" clId="{641AC2CA-CCB4-F343-A9CF-8A0B4707948A}" dt="2025-05-19T22:50:10.890" v="1356" actId="255"/>
          <ac:spMkLst>
            <pc:docMk/>
            <pc:sldMk cId="1461107896" sldId="287"/>
            <ac:spMk id="3" creationId="{B9115A41-D338-D1F2-DAB7-7EB406DF7F86}"/>
          </ac:spMkLst>
        </pc:spChg>
      </pc:sldChg>
      <pc:sldChg chg="modSp mod">
        <pc:chgData name="Sonia Tara Hegde" userId="d93a2558-a889-4521-bcb4-6ed3fce9e012" providerId="ADAL" clId="{641AC2CA-CCB4-F343-A9CF-8A0B4707948A}" dt="2025-05-19T22:50:25.326" v="1361" actId="1035"/>
        <pc:sldMkLst>
          <pc:docMk/>
          <pc:sldMk cId="3370676167" sldId="288"/>
        </pc:sldMkLst>
        <pc:spChg chg="mod">
          <ac:chgData name="Sonia Tara Hegde" userId="d93a2558-a889-4521-bcb4-6ed3fce9e012" providerId="ADAL" clId="{641AC2CA-CCB4-F343-A9CF-8A0B4707948A}" dt="2025-05-19T22:50:25.326" v="1361" actId="1035"/>
          <ac:spMkLst>
            <pc:docMk/>
            <pc:sldMk cId="3370676167" sldId="288"/>
            <ac:spMk id="3" creationId="{0F1549E6-00AF-2CF0-9CB1-C85FB5A207C2}"/>
          </ac:spMkLst>
        </pc:spChg>
      </pc:sldChg>
      <pc:sldChg chg="modSp mod modNotesTx">
        <pc:chgData name="Sonia Tara Hegde" userId="d93a2558-a889-4521-bcb4-6ed3fce9e012" providerId="ADAL" clId="{641AC2CA-CCB4-F343-A9CF-8A0B4707948A}" dt="2025-05-22T04:47:42.265" v="1581" actId="20577"/>
        <pc:sldMkLst>
          <pc:docMk/>
          <pc:sldMk cId="2890351887" sldId="289"/>
        </pc:sldMkLst>
        <pc:spChg chg="mod">
          <ac:chgData name="Sonia Tara Hegde" userId="d93a2558-a889-4521-bcb4-6ed3fce9e012" providerId="ADAL" clId="{641AC2CA-CCB4-F343-A9CF-8A0B4707948A}" dt="2025-05-19T22:53:11.357" v="1410" actId="1076"/>
          <ac:spMkLst>
            <pc:docMk/>
            <pc:sldMk cId="2890351887" sldId="289"/>
            <ac:spMk id="3" creationId="{D622A65F-74BE-0B9D-1269-55142707459F}"/>
          </ac:spMkLst>
        </pc:spChg>
      </pc:sldChg>
      <pc:sldChg chg="addSp delSp modSp mod">
        <pc:chgData name="Sonia Tara Hegde" userId="d93a2558-a889-4521-bcb4-6ed3fce9e012" providerId="ADAL" clId="{641AC2CA-CCB4-F343-A9CF-8A0B4707948A}" dt="2025-05-19T22:27:07.421" v="1038" actId="20577"/>
        <pc:sldMkLst>
          <pc:docMk/>
          <pc:sldMk cId="1543346692" sldId="292"/>
        </pc:sldMkLst>
        <pc:spChg chg="mod">
          <ac:chgData name="Sonia Tara Hegde" userId="d93a2558-a889-4521-bcb4-6ed3fce9e012" providerId="ADAL" clId="{641AC2CA-CCB4-F343-A9CF-8A0B4707948A}" dt="2025-05-19T22:27:07.421" v="1038" actId="20577"/>
          <ac:spMkLst>
            <pc:docMk/>
            <pc:sldMk cId="1543346692" sldId="292"/>
            <ac:spMk id="11" creationId="{577F0837-E576-3B78-2B4F-5C702BD305F1}"/>
          </ac:spMkLst>
        </pc:spChg>
        <pc:picChg chg="mod">
          <ac:chgData name="Sonia Tara Hegde" userId="d93a2558-a889-4521-bcb4-6ed3fce9e012" providerId="ADAL" clId="{641AC2CA-CCB4-F343-A9CF-8A0B4707948A}" dt="2025-05-19T22:24:52.284" v="1009" actId="14100"/>
          <ac:picMkLst>
            <pc:docMk/>
            <pc:sldMk cId="1543346692" sldId="292"/>
            <ac:picMk id="19" creationId="{C810EC68-5B83-A8CF-08C0-3B47E673DC74}"/>
          </ac:picMkLst>
        </pc:picChg>
      </pc:sldChg>
      <pc:sldChg chg="modSp mod">
        <pc:chgData name="Sonia Tara Hegde" userId="d93a2558-a889-4521-bcb4-6ed3fce9e012" providerId="ADAL" clId="{641AC2CA-CCB4-F343-A9CF-8A0B4707948A}" dt="2025-05-19T21:38:25.873" v="652" actId="207"/>
        <pc:sldMkLst>
          <pc:docMk/>
          <pc:sldMk cId="2664648000" sldId="294"/>
        </pc:sldMkLst>
        <pc:spChg chg="mod">
          <ac:chgData name="Sonia Tara Hegde" userId="d93a2558-a889-4521-bcb4-6ed3fce9e012" providerId="ADAL" clId="{641AC2CA-CCB4-F343-A9CF-8A0B4707948A}" dt="2025-05-19T21:33:59.631" v="446" actId="20577"/>
          <ac:spMkLst>
            <pc:docMk/>
            <pc:sldMk cId="2664648000" sldId="294"/>
            <ac:spMk id="2" creationId="{084DCA3A-F156-892B-8DDD-8E1BE12C8A75}"/>
          </ac:spMkLst>
        </pc:spChg>
        <pc:spChg chg="mod">
          <ac:chgData name="Sonia Tara Hegde" userId="d93a2558-a889-4521-bcb4-6ed3fce9e012" providerId="ADAL" clId="{641AC2CA-CCB4-F343-A9CF-8A0B4707948A}" dt="2025-05-19T21:38:25.873" v="652" actId="207"/>
          <ac:spMkLst>
            <pc:docMk/>
            <pc:sldMk cId="2664648000" sldId="294"/>
            <ac:spMk id="3" creationId="{00C40759-2E5B-D566-2CF0-1E952EA5D3DF}"/>
          </ac:spMkLst>
        </pc:spChg>
      </pc:sldChg>
      <pc:sldChg chg="modSp mod modAnim">
        <pc:chgData name="Sonia Tara Hegde" userId="d93a2558-a889-4521-bcb4-6ed3fce9e012" providerId="ADAL" clId="{641AC2CA-CCB4-F343-A9CF-8A0B4707948A}" dt="2025-05-19T22:01:47.615" v="802"/>
        <pc:sldMkLst>
          <pc:docMk/>
          <pc:sldMk cId="969500752" sldId="296"/>
        </pc:sldMkLst>
        <pc:spChg chg="mod">
          <ac:chgData name="Sonia Tara Hegde" userId="d93a2558-a889-4521-bcb4-6ed3fce9e012" providerId="ADAL" clId="{641AC2CA-CCB4-F343-A9CF-8A0B4707948A}" dt="2025-05-19T22:01:17.198" v="799" actId="20577"/>
          <ac:spMkLst>
            <pc:docMk/>
            <pc:sldMk cId="969500752" sldId="296"/>
            <ac:spMk id="3" creationId="{FCB07549-3975-A66B-CC40-E2609F98842D}"/>
          </ac:spMkLst>
        </pc:spChg>
        <pc:spChg chg="mod">
          <ac:chgData name="Sonia Tara Hegde" userId="d93a2558-a889-4521-bcb4-6ed3fce9e012" providerId="ADAL" clId="{641AC2CA-CCB4-F343-A9CF-8A0B4707948A}" dt="2025-05-19T21:49:08.062" v="733" actId="1076"/>
          <ac:spMkLst>
            <pc:docMk/>
            <pc:sldMk cId="969500752" sldId="296"/>
            <ac:spMk id="5" creationId="{47D5DAA3-36D0-0B06-4B27-2FDE38BA4D11}"/>
          </ac:spMkLst>
        </pc:spChg>
        <pc:spChg chg="mod">
          <ac:chgData name="Sonia Tara Hegde" userId="d93a2558-a889-4521-bcb4-6ed3fce9e012" providerId="ADAL" clId="{641AC2CA-CCB4-F343-A9CF-8A0B4707948A}" dt="2025-05-19T21:49:08.062" v="733" actId="1076"/>
          <ac:spMkLst>
            <pc:docMk/>
            <pc:sldMk cId="969500752" sldId="296"/>
            <ac:spMk id="6" creationId="{028C8505-9939-140E-896D-8E40902F3893}"/>
          </ac:spMkLst>
        </pc:spChg>
      </pc:sldChg>
      <pc:sldChg chg="modSp mod modNotesTx">
        <pc:chgData name="Sonia Tara Hegde" userId="d93a2558-a889-4521-bcb4-6ed3fce9e012" providerId="ADAL" clId="{641AC2CA-CCB4-F343-A9CF-8A0B4707948A}" dt="2025-05-22T04:47:28.067" v="1578" actId="20577"/>
        <pc:sldMkLst>
          <pc:docMk/>
          <pc:sldMk cId="1212203435" sldId="297"/>
        </pc:sldMkLst>
        <pc:spChg chg="mod">
          <ac:chgData name="Sonia Tara Hegde" userId="d93a2558-a889-4521-bcb4-6ed3fce9e012" providerId="ADAL" clId="{641AC2CA-CCB4-F343-A9CF-8A0B4707948A}" dt="2025-05-19T22:52:16.624" v="1375" actId="1037"/>
          <ac:spMkLst>
            <pc:docMk/>
            <pc:sldMk cId="1212203435" sldId="297"/>
            <ac:spMk id="3" creationId="{18BF8C99-6B4D-22E8-920E-44B49689A7E7}"/>
          </ac:spMkLst>
        </pc:spChg>
      </pc:sldChg>
      <pc:sldChg chg="modSp mod">
        <pc:chgData name="Sonia Tara Hegde" userId="d93a2558-a889-4521-bcb4-6ed3fce9e012" providerId="ADAL" clId="{641AC2CA-CCB4-F343-A9CF-8A0B4707948A}" dt="2025-05-19T22:52:41.941" v="1380" actId="1037"/>
        <pc:sldMkLst>
          <pc:docMk/>
          <pc:sldMk cId="1133080327" sldId="298"/>
        </pc:sldMkLst>
        <pc:picChg chg="mod">
          <ac:chgData name="Sonia Tara Hegde" userId="d93a2558-a889-4521-bcb4-6ed3fce9e012" providerId="ADAL" clId="{641AC2CA-CCB4-F343-A9CF-8A0B4707948A}" dt="2025-05-19T22:52:41.941" v="1380" actId="1037"/>
          <ac:picMkLst>
            <pc:docMk/>
            <pc:sldMk cId="1133080327" sldId="298"/>
            <ac:picMk id="6" creationId="{0D617B6B-5A9F-057A-FED0-1032429D7925}"/>
          </ac:picMkLst>
        </pc:picChg>
      </pc:sldChg>
      <pc:sldChg chg="modSp mod">
        <pc:chgData name="Sonia Tara Hegde" userId="d93a2558-a889-4521-bcb4-6ed3fce9e012" providerId="ADAL" clId="{641AC2CA-CCB4-F343-A9CF-8A0B4707948A}" dt="2025-05-19T22:27:14.490" v="1040" actId="20577"/>
        <pc:sldMkLst>
          <pc:docMk/>
          <pc:sldMk cId="1610700448" sldId="319"/>
        </pc:sldMkLst>
        <pc:spChg chg="mod">
          <ac:chgData name="Sonia Tara Hegde" userId="d93a2558-a889-4521-bcb4-6ed3fce9e012" providerId="ADAL" clId="{641AC2CA-CCB4-F343-A9CF-8A0B4707948A}" dt="2025-05-19T22:27:14.490" v="1040" actId="20577"/>
          <ac:spMkLst>
            <pc:docMk/>
            <pc:sldMk cId="1610700448" sldId="319"/>
            <ac:spMk id="2" creationId="{50D0F0A2-28EE-7511-A98D-DBF5B0B3CCF2}"/>
          </ac:spMkLst>
        </pc:spChg>
      </pc:sldChg>
      <pc:sldChg chg="modSp mod ord">
        <pc:chgData name="Sonia Tara Hegde" userId="d93a2558-a889-4521-bcb4-6ed3fce9e012" providerId="ADAL" clId="{641AC2CA-CCB4-F343-A9CF-8A0B4707948A}" dt="2025-05-19T22:02:23.451" v="804" actId="20577"/>
        <pc:sldMkLst>
          <pc:docMk/>
          <pc:sldMk cId="2091334620" sldId="320"/>
        </pc:sldMkLst>
        <pc:spChg chg="mod">
          <ac:chgData name="Sonia Tara Hegde" userId="d93a2558-a889-4521-bcb4-6ed3fce9e012" providerId="ADAL" clId="{641AC2CA-CCB4-F343-A9CF-8A0B4707948A}" dt="2025-05-19T22:02:23.451" v="804" actId="20577"/>
          <ac:spMkLst>
            <pc:docMk/>
            <pc:sldMk cId="2091334620" sldId="320"/>
            <ac:spMk id="3" creationId="{9C80EE55-375C-04C5-B88F-6BC3AA0D523C}"/>
          </ac:spMkLst>
        </pc:spChg>
        <pc:spChg chg="mod">
          <ac:chgData name="Sonia Tara Hegde" userId="d93a2558-a889-4521-bcb4-6ed3fce9e012" providerId="ADAL" clId="{641AC2CA-CCB4-F343-A9CF-8A0B4707948A}" dt="2025-05-19T21:39:49.952" v="662" actId="207"/>
          <ac:spMkLst>
            <pc:docMk/>
            <pc:sldMk cId="2091334620" sldId="320"/>
            <ac:spMk id="5" creationId="{815F0117-50AB-F24F-477D-D58C9765991E}"/>
          </ac:spMkLst>
        </pc:spChg>
        <pc:spChg chg="mod">
          <ac:chgData name="Sonia Tara Hegde" userId="d93a2558-a889-4521-bcb4-6ed3fce9e012" providerId="ADAL" clId="{641AC2CA-CCB4-F343-A9CF-8A0B4707948A}" dt="2025-05-19T21:39:38.436" v="660" actId="207"/>
          <ac:spMkLst>
            <pc:docMk/>
            <pc:sldMk cId="2091334620" sldId="320"/>
            <ac:spMk id="6" creationId="{80558384-A920-A0C7-3EFD-F5E2BB521A9C}"/>
          </ac:spMkLst>
        </pc:spChg>
        <pc:spChg chg="mod">
          <ac:chgData name="Sonia Tara Hegde" userId="d93a2558-a889-4521-bcb4-6ed3fce9e012" providerId="ADAL" clId="{641AC2CA-CCB4-F343-A9CF-8A0B4707948A}" dt="2025-05-19T21:39:44.202" v="661" actId="207"/>
          <ac:spMkLst>
            <pc:docMk/>
            <pc:sldMk cId="2091334620" sldId="320"/>
            <ac:spMk id="7" creationId="{A5427395-0A9F-9EB9-D832-38744A7E8261}"/>
          </ac:spMkLst>
        </pc:spChg>
        <pc:spChg chg="mod">
          <ac:chgData name="Sonia Tara Hegde" userId="d93a2558-a889-4521-bcb4-6ed3fce9e012" providerId="ADAL" clId="{641AC2CA-CCB4-F343-A9CF-8A0B4707948A}" dt="2025-05-19T21:39:31.956" v="659" actId="207"/>
          <ac:spMkLst>
            <pc:docMk/>
            <pc:sldMk cId="2091334620" sldId="320"/>
            <ac:spMk id="11" creationId="{542C9213-2906-5C35-9020-7CA7A4949107}"/>
          </ac:spMkLst>
        </pc:spChg>
        <pc:graphicFrameChg chg="mod modGraphic">
          <ac:chgData name="Sonia Tara Hegde" userId="d93a2558-a889-4521-bcb4-6ed3fce9e012" providerId="ADAL" clId="{641AC2CA-CCB4-F343-A9CF-8A0B4707948A}" dt="2025-05-19T21:44:09.372" v="709" actId="2162"/>
          <ac:graphicFrameMkLst>
            <pc:docMk/>
            <pc:sldMk cId="2091334620" sldId="320"/>
            <ac:graphicFrameMk id="4" creationId="{C0D4E216-2959-F19B-E6C5-D86F6566DB87}"/>
          </ac:graphicFrameMkLst>
        </pc:graphicFrameChg>
        <pc:cxnChg chg="mod">
          <ac:chgData name="Sonia Tara Hegde" userId="d93a2558-a889-4521-bcb4-6ed3fce9e012" providerId="ADAL" clId="{641AC2CA-CCB4-F343-A9CF-8A0B4707948A}" dt="2025-05-19T21:35:45.013" v="466" actId="1076"/>
          <ac:cxnSpMkLst>
            <pc:docMk/>
            <pc:sldMk cId="2091334620" sldId="320"/>
            <ac:cxnSpMk id="8" creationId="{F87A708B-4290-3020-099F-0AF3180CCDB8}"/>
          </ac:cxnSpMkLst>
        </pc:cxnChg>
        <pc:cxnChg chg="mod">
          <ac:chgData name="Sonia Tara Hegde" userId="d93a2558-a889-4521-bcb4-6ed3fce9e012" providerId="ADAL" clId="{641AC2CA-CCB4-F343-A9CF-8A0B4707948A}" dt="2025-05-19T21:35:45.013" v="466" actId="1076"/>
          <ac:cxnSpMkLst>
            <pc:docMk/>
            <pc:sldMk cId="2091334620" sldId="320"/>
            <ac:cxnSpMk id="9" creationId="{68562D7A-00B6-06BD-25EB-DFF21FA14A0E}"/>
          </ac:cxnSpMkLst>
        </pc:cxnChg>
        <pc:cxnChg chg="mod">
          <ac:chgData name="Sonia Tara Hegde" userId="d93a2558-a889-4521-bcb4-6ed3fce9e012" providerId="ADAL" clId="{641AC2CA-CCB4-F343-A9CF-8A0B4707948A}" dt="2025-05-19T21:35:45.013" v="466" actId="1076"/>
          <ac:cxnSpMkLst>
            <pc:docMk/>
            <pc:sldMk cId="2091334620" sldId="320"/>
            <ac:cxnSpMk id="10" creationId="{2B816DDE-267F-876A-7BCA-72C9F2293DA8}"/>
          </ac:cxnSpMkLst>
        </pc:cxnChg>
        <pc:cxnChg chg="mod">
          <ac:chgData name="Sonia Tara Hegde" userId="d93a2558-a889-4521-bcb4-6ed3fce9e012" providerId="ADAL" clId="{641AC2CA-CCB4-F343-A9CF-8A0B4707948A}" dt="2025-05-19T21:35:45.013" v="466" actId="1076"/>
          <ac:cxnSpMkLst>
            <pc:docMk/>
            <pc:sldMk cId="2091334620" sldId="320"/>
            <ac:cxnSpMk id="12" creationId="{8896878A-48D4-F910-9A50-CC1E7838FD96}"/>
          </ac:cxnSpMkLst>
        </pc:cxnChg>
      </pc:sldChg>
      <pc:sldChg chg="modSp mod">
        <pc:chgData name="Sonia Tara Hegde" userId="d93a2558-a889-4521-bcb4-6ed3fce9e012" providerId="ADAL" clId="{641AC2CA-CCB4-F343-A9CF-8A0B4707948A}" dt="2025-05-19T22:14:17.160" v="944" actId="14100"/>
        <pc:sldMkLst>
          <pc:docMk/>
          <pc:sldMk cId="2104297156" sldId="321"/>
        </pc:sldMkLst>
        <pc:spChg chg="mod">
          <ac:chgData name="Sonia Tara Hegde" userId="d93a2558-a889-4521-bcb4-6ed3fce9e012" providerId="ADAL" clId="{641AC2CA-CCB4-F343-A9CF-8A0B4707948A}" dt="2025-05-19T22:13:48.305" v="937" actId="1076"/>
          <ac:spMkLst>
            <pc:docMk/>
            <pc:sldMk cId="2104297156" sldId="321"/>
            <ac:spMk id="6" creationId="{FC0A7E20-70B3-7BA1-F2B8-052A851297F9}"/>
          </ac:spMkLst>
        </pc:spChg>
        <pc:spChg chg="mod">
          <ac:chgData name="Sonia Tara Hegde" userId="d93a2558-a889-4521-bcb4-6ed3fce9e012" providerId="ADAL" clId="{641AC2CA-CCB4-F343-A9CF-8A0B4707948A}" dt="2025-05-19T22:13:56.562" v="940" actId="120"/>
          <ac:spMkLst>
            <pc:docMk/>
            <pc:sldMk cId="2104297156" sldId="321"/>
            <ac:spMk id="13" creationId="{1D3F0008-D41E-30DF-78AA-C768AE1178AC}"/>
          </ac:spMkLst>
        </pc:spChg>
        <pc:spChg chg="mod">
          <ac:chgData name="Sonia Tara Hegde" userId="d93a2558-a889-4521-bcb4-6ed3fce9e012" providerId="ADAL" clId="{641AC2CA-CCB4-F343-A9CF-8A0B4707948A}" dt="2025-05-19T22:14:17.160" v="944" actId="14100"/>
          <ac:spMkLst>
            <pc:docMk/>
            <pc:sldMk cId="2104297156" sldId="321"/>
            <ac:spMk id="16" creationId="{7E07929C-01B4-3680-7CDA-D6ABF1700415}"/>
          </ac:spMkLst>
        </pc:spChg>
        <pc:cxnChg chg="mod">
          <ac:chgData name="Sonia Tara Hegde" userId="d93a2558-a889-4521-bcb4-6ed3fce9e012" providerId="ADAL" clId="{641AC2CA-CCB4-F343-A9CF-8A0B4707948A}" dt="2025-05-19T22:14:01.644" v="941" actId="14100"/>
          <ac:cxnSpMkLst>
            <pc:docMk/>
            <pc:sldMk cId="2104297156" sldId="321"/>
            <ac:cxnSpMk id="14" creationId="{FA721A2A-711B-46AE-43F1-6F9EF52FA663}"/>
          </ac:cxnSpMkLst>
        </pc:cxnChg>
        <pc:cxnChg chg="mod">
          <ac:chgData name="Sonia Tara Hegde" userId="d93a2558-a889-4521-bcb4-6ed3fce9e012" providerId="ADAL" clId="{641AC2CA-CCB4-F343-A9CF-8A0B4707948A}" dt="2025-05-19T22:14:17.160" v="944" actId="14100"/>
          <ac:cxnSpMkLst>
            <pc:docMk/>
            <pc:sldMk cId="2104297156" sldId="321"/>
            <ac:cxnSpMk id="17" creationId="{173605DD-2FBD-9BFA-4860-B2623CCDBF5C}"/>
          </ac:cxnSpMkLst>
        </pc:cxnChg>
      </pc:sldChg>
      <pc:sldChg chg="modSp mod">
        <pc:chgData name="Sonia Tara Hegde" userId="d93a2558-a889-4521-bcb4-6ed3fce9e012" providerId="ADAL" clId="{641AC2CA-CCB4-F343-A9CF-8A0B4707948A}" dt="2025-05-19T21:41:01.743" v="672" actId="207"/>
        <pc:sldMkLst>
          <pc:docMk/>
          <pc:sldMk cId="1809171964" sldId="322"/>
        </pc:sldMkLst>
        <pc:spChg chg="mod">
          <ac:chgData name="Sonia Tara Hegde" userId="d93a2558-a889-4521-bcb4-6ed3fce9e012" providerId="ADAL" clId="{641AC2CA-CCB4-F343-A9CF-8A0B4707948A}" dt="2025-05-19T21:41:01.743" v="672" actId="207"/>
          <ac:spMkLst>
            <pc:docMk/>
            <pc:sldMk cId="1809171964" sldId="322"/>
            <ac:spMk id="2" creationId="{2667B421-2C97-CF95-011D-82E101E2C81B}"/>
          </ac:spMkLst>
        </pc:spChg>
        <pc:spChg chg="mod">
          <ac:chgData name="Sonia Tara Hegde" userId="d93a2558-a889-4521-bcb4-6ed3fce9e012" providerId="ADAL" clId="{641AC2CA-CCB4-F343-A9CF-8A0B4707948A}" dt="2025-05-19T18:22:20.375" v="146" actId="207"/>
          <ac:spMkLst>
            <pc:docMk/>
            <pc:sldMk cId="1809171964" sldId="322"/>
            <ac:spMk id="3" creationId="{9FD45933-61EF-C0BD-56B8-2EF8DDFE8EB5}"/>
          </ac:spMkLst>
        </pc:spChg>
      </pc:sldChg>
      <pc:sldChg chg="modSp mod">
        <pc:chgData name="Sonia Tara Hegde" userId="d93a2558-a889-4521-bcb4-6ed3fce9e012" providerId="ADAL" clId="{641AC2CA-CCB4-F343-A9CF-8A0B4707948A}" dt="2025-05-19T21:53:57.128" v="766" actId="20577"/>
        <pc:sldMkLst>
          <pc:docMk/>
          <pc:sldMk cId="4273434727" sldId="323"/>
        </pc:sldMkLst>
        <pc:spChg chg="mod">
          <ac:chgData name="Sonia Tara Hegde" userId="d93a2558-a889-4521-bcb4-6ed3fce9e012" providerId="ADAL" clId="{641AC2CA-CCB4-F343-A9CF-8A0B4707948A}" dt="2025-05-19T21:40:14.065" v="664" actId="207"/>
          <ac:spMkLst>
            <pc:docMk/>
            <pc:sldMk cId="4273434727" sldId="323"/>
            <ac:spMk id="2" creationId="{0A02EEAE-E6EC-C98F-A123-910B2E235CBD}"/>
          </ac:spMkLst>
        </pc:spChg>
        <pc:spChg chg="mod">
          <ac:chgData name="Sonia Tara Hegde" userId="d93a2558-a889-4521-bcb4-6ed3fce9e012" providerId="ADAL" clId="{641AC2CA-CCB4-F343-A9CF-8A0B4707948A}" dt="2025-05-19T21:53:57.128" v="766" actId="20577"/>
          <ac:spMkLst>
            <pc:docMk/>
            <pc:sldMk cId="4273434727" sldId="323"/>
            <ac:spMk id="3" creationId="{62EE8B51-6F1F-37B1-B4CA-CFC8B0CCF558}"/>
          </ac:spMkLst>
        </pc:spChg>
      </pc:sldChg>
      <pc:sldChg chg="modSp mod">
        <pc:chgData name="Sonia Tara Hegde" userId="d93a2558-a889-4521-bcb4-6ed3fce9e012" providerId="ADAL" clId="{641AC2CA-CCB4-F343-A9CF-8A0B4707948A}" dt="2025-05-19T21:40:51.070" v="670" actId="207"/>
        <pc:sldMkLst>
          <pc:docMk/>
          <pc:sldMk cId="147488878" sldId="324"/>
        </pc:sldMkLst>
        <pc:spChg chg="mod">
          <ac:chgData name="Sonia Tara Hegde" userId="d93a2558-a889-4521-bcb4-6ed3fce9e012" providerId="ADAL" clId="{641AC2CA-CCB4-F343-A9CF-8A0B4707948A}" dt="2025-05-19T21:40:37.204" v="668" actId="207"/>
          <ac:spMkLst>
            <pc:docMk/>
            <pc:sldMk cId="147488878" sldId="324"/>
            <ac:spMk id="3" creationId="{37C7951B-A866-42A5-540C-EBB6FD63DFCC}"/>
          </ac:spMkLst>
        </pc:spChg>
        <pc:spChg chg="mod">
          <ac:chgData name="Sonia Tara Hegde" userId="d93a2558-a889-4521-bcb4-6ed3fce9e012" providerId="ADAL" clId="{641AC2CA-CCB4-F343-A9CF-8A0B4707948A}" dt="2025-05-19T21:40:51.070" v="670" actId="207"/>
          <ac:spMkLst>
            <pc:docMk/>
            <pc:sldMk cId="147488878" sldId="324"/>
            <ac:spMk id="6" creationId="{ADBE89E9-B9AD-A8E0-C9E9-D9B5D1E13E4A}"/>
          </ac:spMkLst>
        </pc:spChg>
      </pc:sldChg>
      <pc:sldChg chg="modNotesTx">
        <pc:chgData name="Sonia Tara Hegde" userId="d93a2558-a889-4521-bcb4-6ed3fce9e012" providerId="ADAL" clId="{641AC2CA-CCB4-F343-A9CF-8A0B4707948A}" dt="2025-05-22T04:45:24.793" v="1568" actId="20577"/>
        <pc:sldMkLst>
          <pc:docMk/>
          <pc:sldMk cId="179189045" sldId="325"/>
        </pc:sldMkLst>
      </pc:sldChg>
      <pc:sldChg chg="modSp mod">
        <pc:chgData name="Sonia Tara Hegde" userId="d93a2558-a889-4521-bcb4-6ed3fce9e012" providerId="ADAL" clId="{641AC2CA-CCB4-F343-A9CF-8A0B4707948A}" dt="2025-05-19T18:14:33.340" v="61" actId="1076"/>
        <pc:sldMkLst>
          <pc:docMk/>
          <pc:sldMk cId="4015880569" sldId="327"/>
        </pc:sldMkLst>
        <pc:spChg chg="mod">
          <ac:chgData name="Sonia Tara Hegde" userId="d93a2558-a889-4521-bcb4-6ed3fce9e012" providerId="ADAL" clId="{641AC2CA-CCB4-F343-A9CF-8A0B4707948A}" dt="2025-05-19T18:14:33.340" v="61" actId="1076"/>
          <ac:spMkLst>
            <pc:docMk/>
            <pc:sldMk cId="4015880569" sldId="327"/>
            <ac:spMk id="3" creationId="{EE3602FA-DED3-1B13-080A-9B962A18BB3C}"/>
          </ac:spMkLst>
        </pc:spChg>
      </pc:sldChg>
      <pc:sldChg chg="delSp del mod">
        <pc:chgData name="Sonia Tara Hegde" userId="d93a2558-a889-4521-bcb4-6ed3fce9e012" providerId="ADAL" clId="{641AC2CA-CCB4-F343-A9CF-8A0B4707948A}" dt="2025-05-19T18:14:24.991" v="60" actId="2696"/>
        <pc:sldMkLst>
          <pc:docMk/>
          <pc:sldMk cId="939775401" sldId="328"/>
        </pc:sldMkLst>
      </pc:sldChg>
      <pc:sldChg chg="modSp mod">
        <pc:chgData name="Sonia Tara Hegde" userId="d93a2558-a889-4521-bcb4-6ed3fce9e012" providerId="ADAL" clId="{641AC2CA-CCB4-F343-A9CF-8A0B4707948A}" dt="2025-05-19T22:24:59.023" v="1010" actId="1076"/>
        <pc:sldMkLst>
          <pc:docMk/>
          <pc:sldMk cId="1671516911" sldId="331"/>
        </pc:sldMkLst>
        <pc:graphicFrameChg chg="mod">
          <ac:chgData name="Sonia Tara Hegde" userId="d93a2558-a889-4521-bcb4-6ed3fce9e012" providerId="ADAL" clId="{641AC2CA-CCB4-F343-A9CF-8A0B4707948A}" dt="2025-05-19T22:24:59.023" v="1010" actId="1076"/>
          <ac:graphicFrameMkLst>
            <pc:docMk/>
            <pc:sldMk cId="1671516911" sldId="331"/>
            <ac:graphicFrameMk id="6" creationId="{017DDF4F-CA58-3EBB-EF51-668BE65F7ACC}"/>
          </ac:graphicFrameMkLst>
        </pc:graphicFrameChg>
      </pc:sldChg>
      <pc:sldChg chg="addSp delSp modSp add mod">
        <pc:chgData name="Sonia Tara Hegde" userId="d93a2558-a889-4521-bcb4-6ed3fce9e012" providerId="ADAL" clId="{641AC2CA-CCB4-F343-A9CF-8A0B4707948A}" dt="2025-05-19T18:14:52.116" v="79" actId="20577"/>
        <pc:sldMkLst>
          <pc:docMk/>
          <pc:sldMk cId="1009822307" sldId="334"/>
        </pc:sldMkLst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4" creationId="{91AECA26-C492-96E5-CCA9-BEC03E605272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8" creationId="{DEF01F29-2EA5-D7C7-BBCC-4DDECC3350BB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9" creationId="{BF84696C-252F-3381-F060-EBC969266444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10" creationId="{56F966E1-7046-086B-9548-166075D8E9ED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11" creationId="{75A90C73-D79C-1A23-298C-EB6DB8BCF7BD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14" creationId="{7F9129EB-1326-8DBC-0BCE-0105B888471E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15" creationId="{5384D1DE-8F80-71E2-6AA2-81EDC431E3B9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22" creationId="{F1D81C8F-685E-562A-4C31-E1E421027812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28" creationId="{A217AE57-C215-FC62-69B1-7FA94C35DA54}"/>
          </ac:spMkLst>
        </pc:spChg>
        <pc:spChg chg="add mod">
          <ac:chgData name="Sonia Tara Hegde" userId="d93a2558-a889-4521-bcb4-6ed3fce9e012" providerId="ADAL" clId="{641AC2CA-CCB4-F343-A9CF-8A0B4707948A}" dt="2025-05-19T18:14:52.116" v="79" actId="20577"/>
          <ac:spMkLst>
            <pc:docMk/>
            <pc:sldMk cId="1009822307" sldId="334"/>
            <ac:spMk id="39" creationId="{7FBC2B96-8A5E-5679-96B7-221161C5A1C0}"/>
          </ac:spMkLst>
        </pc:spChg>
      </pc:sldChg>
      <pc:sldChg chg="addSp delSp modSp add mod ord addAnim delAnim modAnim">
        <pc:chgData name="Sonia Tara Hegde" userId="d93a2558-a889-4521-bcb4-6ed3fce9e012" providerId="ADAL" clId="{641AC2CA-CCB4-F343-A9CF-8A0B4707948A}" dt="2025-05-19T22:29:53.921" v="1044" actId="21"/>
        <pc:sldMkLst>
          <pc:docMk/>
          <pc:sldMk cId="955256408" sldId="335"/>
        </pc:sldMkLst>
        <pc:spChg chg="mod">
          <ac:chgData name="Sonia Tara Hegde" userId="d93a2558-a889-4521-bcb4-6ed3fce9e012" providerId="ADAL" clId="{641AC2CA-CCB4-F343-A9CF-8A0B4707948A}" dt="2025-05-19T21:41:54.194" v="674" actId="207"/>
          <ac:spMkLst>
            <pc:docMk/>
            <pc:sldMk cId="955256408" sldId="335"/>
            <ac:spMk id="7" creationId="{2B3049E1-3DE4-9120-A5C8-BFAE04E28496}"/>
          </ac:spMkLst>
        </pc:spChg>
        <pc:spChg chg="mod">
          <ac:chgData name="Sonia Tara Hegde" userId="d93a2558-a889-4521-bcb4-6ed3fce9e012" providerId="ADAL" clId="{641AC2CA-CCB4-F343-A9CF-8A0B4707948A}" dt="2025-05-19T21:42:54.941" v="680" actId="207"/>
          <ac:spMkLst>
            <pc:docMk/>
            <pc:sldMk cId="955256408" sldId="335"/>
            <ac:spMk id="11" creationId="{72C94084-AB99-3AAB-D5B2-F43A2E9774B1}"/>
          </ac:spMkLst>
        </pc:spChg>
        <pc:spChg chg="add mod">
          <ac:chgData name="Sonia Tara Hegde" userId="d93a2558-a889-4521-bcb4-6ed3fce9e012" providerId="ADAL" clId="{641AC2CA-CCB4-F343-A9CF-8A0B4707948A}" dt="2025-05-19T21:50:02.608" v="741"/>
          <ac:spMkLst>
            <pc:docMk/>
            <pc:sldMk cId="955256408" sldId="335"/>
            <ac:spMk id="15" creationId="{268B27C3-168D-FC87-96F2-4A0748C2B9B2}"/>
          </ac:spMkLst>
        </pc:spChg>
        <pc:graphicFrameChg chg="mod modGraphic">
          <ac:chgData name="Sonia Tara Hegde" userId="d93a2558-a889-4521-bcb4-6ed3fce9e012" providerId="ADAL" clId="{641AC2CA-CCB4-F343-A9CF-8A0B4707948A}" dt="2025-05-19T21:42:45.874" v="678" actId="207"/>
          <ac:graphicFrameMkLst>
            <pc:docMk/>
            <pc:sldMk cId="955256408" sldId="335"/>
            <ac:graphicFrameMk id="4" creationId="{501CB9DB-B612-7B57-16F0-94204ED42662}"/>
          </ac:graphicFrameMkLst>
        </pc:graphicFrameChg>
        <pc:cxnChg chg="mod">
          <ac:chgData name="Sonia Tara Hegde" userId="d93a2558-a889-4521-bcb4-6ed3fce9e012" providerId="ADAL" clId="{641AC2CA-CCB4-F343-A9CF-8A0B4707948A}" dt="2025-05-19T21:33:01.515" v="438" actId="1076"/>
          <ac:cxnSpMkLst>
            <pc:docMk/>
            <pc:sldMk cId="955256408" sldId="335"/>
            <ac:cxnSpMk id="10" creationId="{A9CA9C7B-50F6-3B16-FBEF-85F4670060FA}"/>
          </ac:cxnSpMkLst>
        </pc:cxnChg>
        <pc:cxnChg chg="mod">
          <ac:chgData name="Sonia Tara Hegde" userId="d93a2558-a889-4521-bcb4-6ed3fce9e012" providerId="ADAL" clId="{641AC2CA-CCB4-F343-A9CF-8A0B4707948A}" dt="2025-05-19T21:33:01.515" v="438" actId="1076"/>
          <ac:cxnSpMkLst>
            <pc:docMk/>
            <pc:sldMk cId="955256408" sldId="335"/>
            <ac:cxnSpMk id="12" creationId="{317411B5-0103-5261-C11F-199C47F69493}"/>
          </ac:cxnSpMkLst>
        </pc:cxnChg>
      </pc:sldChg>
      <pc:sldChg chg="addSp delSp modSp new mod ord modAnim">
        <pc:chgData name="Sonia Tara Hegde" userId="d93a2558-a889-4521-bcb4-6ed3fce9e012" providerId="ADAL" clId="{641AC2CA-CCB4-F343-A9CF-8A0B4707948A}" dt="2025-05-20T06:02:52.430" v="1565" actId="20577"/>
        <pc:sldMkLst>
          <pc:docMk/>
          <pc:sldMk cId="1997838570" sldId="336"/>
        </pc:sldMkLst>
        <pc:spChg chg="mod">
          <ac:chgData name="Sonia Tara Hegde" userId="d93a2558-a889-4521-bcb4-6ed3fce9e012" providerId="ADAL" clId="{641AC2CA-CCB4-F343-A9CF-8A0B4707948A}" dt="2025-05-19T22:46:31.200" v="1340" actId="20577"/>
          <ac:spMkLst>
            <pc:docMk/>
            <pc:sldMk cId="1997838570" sldId="336"/>
            <ac:spMk id="2" creationId="{9F462EFB-BDF4-0255-19C1-752DAC6B82FF}"/>
          </ac:spMkLst>
        </pc:spChg>
        <pc:spChg chg="add mod">
          <ac:chgData name="Sonia Tara Hegde" userId="d93a2558-a889-4521-bcb4-6ed3fce9e012" providerId="ADAL" clId="{641AC2CA-CCB4-F343-A9CF-8A0B4707948A}" dt="2025-05-19T22:45:39.339" v="1295" actId="14100"/>
          <ac:spMkLst>
            <pc:docMk/>
            <pc:sldMk cId="1997838570" sldId="336"/>
            <ac:spMk id="6" creationId="{F7120004-E908-0433-1CBE-B4C00388B7FE}"/>
          </ac:spMkLst>
        </pc:spChg>
        <pc:spChg chg="add mod">
          <ac:chgData name="Sonia Tara Hegde" userId="d93a2558-a889-4521-bcb4-6ed3fce9e012" providerId="ADAL" clId="{641AC2CA-CCB4-F343-A9CF-8A0B4707948A}" dt="2025-05-19T22:45:35.370" v="1294" actId="14100"/>
          <ac:spMkLst>
            <pc:docMk/>
            <pc:sldMk cId="1997838570" sldId="336"/>
            <ac:spMk id="7" creationId="{4710CDC0-0919-A4E3-8266-0631C627CEC1}"/>
          </ac:spMkLst>
        </pc:spChg>
        <pc:spChg chg="add mod">
          <ac:chgData name="Sonia Tara Hegde" userId="d93a2558-a889-4521-bcb4-6ed3fce9e012" providerId="ADAL" clId="{641AC2CA-CCB4-F343-A9CF-8A0B4707948A}" dt="2025-05-20T06:01:28.043" v="1542" actId="20577"/>
          <ac:spMkLst>
            <pc:docMk/>
            <pc:sldMk cId="1997838570" sldId="336"/>
            <ac:spMk id="11" creationId="{8D6B1F18-1D14-AB54-BF0B-6713F62BB3A0}"/>
          </ac:spMkLst>
        </pc:spChg>
        <pc:spChg chg="add mod">
          <ac:chgData name="Sonia Tara Hegde" userId="d93a2558-a889-4521-bcb4-6ed3fce9e012" providerId="ADAL" clId="{641AC2CA-CCB4-F343-A9CF-8A0B4707948A}" dt="2025-05-20T06:02:52.430" v="1565" actId="20577"/>
          <ac:spMkLst>
            <pc:docMk/>
            <pc:sldMk cId="1997838570" sldId="336"/>
            <ac:spMk id="17" creationId="{01948E18-DB53-A2FE-2209-9F43D3A375CF}"/>
          </ac:spMkLst>
        </pc:spChg>
        <pc:spChg chg="add mod">
          <ac:chgData name="Sonia Tara Hegde" userId="d93a2558-a889-4521-bcb4-6ed3fce9e012" providerId="ADAL" clId="{641AC2CA-CCB4-F343-A9CF-8A0B4707948A}" dt="2025-05-19T22:45:09.208" v="1293" actId="1035"/>
          <ac:spMkLst>
            <pc:docMk/>
            <pc:sldMk cId="1997838570" sldId="336"/>
            <ac:spMk id="21" creationId="{85DE209C-2553-AC1E-EF6F-6185105EF445}"/>
          </ac:spMkLst>
        </pc:spChg>
        <pc:picChg chg="add mod">
          <ac:chgData name="Sonia Tara Hegde" userId="d93a2558-a889-4521-bcb4-6ed3fce9e012" providerId="ADAL" clId="{641AC2CA-CCB4-F343-A9CF-8A0B4707948A}" dt="2025-05-19T22:45:09.208" v="1293" actId="1035"/>
          <ac:picMkLst>
            <pc:docMk/>
            <pc:sldMk cId="1997838570" sldId="336"/>
            <ac:picMk id="5" creationId="{03317656-D064-89A0-AC8A-8D4E6C77D113}"/>
          </ac:picMkLst>
        </pc:picChg>
        <pc:cxnChg chg="add mod">
          <ac:chgData name="Sonia Tara Hegde" userId="d93a2558-a889-4521-bcb4-6ed3fce9e012" providerId="ADAL" clId="{641AC2CA-CCB4-F343-A9CF-8A0B4707948A}" dt="2025-05-19T22:45:09.208" v="1293" actId="1035"/>
          <ac:cxnSpMkLst>
            <pc:docMk/>
            <pc:sldMk cId="1997838570" sldId="336"/>
            <ac:cxnSpMk id="9" creationId="{121BA7D5-DEDF-5F8E-334B-A31CBE97125F}"/>
          </ac:cxnSpMkLst>
        </pc:cxnChg>
        <pc:cxnChg chg="add mod">
          <ac:chgData name="Sonia Tara Hegde" userId="d93a2558-a889-4521-bcb4-6ed3fce9e012" providerId="ADAL" clId="{641AC2CA-CCB4-F343-A9CF-8A0B4707948A}" dt="2025-05-19T22:45:09.208" v="1293" actId="1035"/>
          <ac:cxnSpMkLst>
            <pc:docMk/>
            <pc:sldMk cId="1997838570" sldId="336"/>
            <ac:cxnSpMk id="12" creationId="{DAF4B6FF-BF29-4C92-0911-8A8603ACD656}"/>
          </ac:cxnSpMkLst>
        </pc:cxnChg>
        <pc:cxnChg chg="add mod">
          <ac:chgData name="Sonia Tara Hegde" userId="d93a2558-a889-4521-bcb4-6ed3fce9e012" providerId="ADAL" clId="{641AC2CA-CCB4-F343-A9CF-8A0B4707948A}" dt="2025-05-19T22:45:09.208" v="1293" actId="1035"/>
          <ac:cxnSpMkLst>
            <pc:docMk/>
            <pc:sldMk cId="1997838570" sldId="336"/>
            <ac:cxnSpMk id="13" creationId="{C27CA0B5-6BE1-89AB-C9AF-017918B8DB27}"/>
          </ac:cxnSpMkLst>
        </pc:cxnChg>
        <pc:cxnChg chg="add mod">
          <ac:chgData name="Sonia Tara Hegde" userId="d93a2558-a889-4521-bcb4-6ed3fce9e012" providerId="ADAL" clId="{641AC2CA-CCB4-F343-A9CF-8A0B4707948A}" dt="2025-05-19T22:48:18.835" v="1350" actId="1038"/>
          <ac:cxnSpMkLst>
            <pc:docMk/>
            <pc:sldMk cId="1997838570" sldId="336"/>
            <ac:cxnSpMk id="14" creationId="{22896102-5B23-D3FC-52A5-249B83D69BA2}"/>
          </ac:cxnSpMkLst>
        </pc:cxnChg>
      </pc:sldChg>
      <pc:sldChg chg="add del modAnim">
        <pc:chgData name="Sonia Tara Hegde" userId="d93a2558-a889-4521-bcb4-6ed3fce9e012" providerId="ADAL" clId="{641AC2CA-CCB4-F343-A9CF-8A0B4707948A}" dt="2025-05-19T22:01:22.726" v="800" actId="2696"/>
        <pc:sldMkLst>
          <pc:docMk/>
          <pc:sldMk cId="2994758812" sldId="337"/>
        </pc:sldMkLst>
      </pc:sldChg>
      <pc:sldChg chg="delSp modSp add mod delAnim modAnim">
        <pc:chgData name="Sonia Tara Hegde" userId="d93a2558-a889-4521-bcb4-6ed3fce9e012" providerId="ADAL" clId="{641AC2CA-CCB4-F343-A9CF-8A0B4707948A}" dt="2025-05-19T22:01:56.105" v="803"/>
        <pc:sldMkLst>
          <pc:docMk/>
          <pc:sldMk cId="2615845843" sldId="338"/>
        </pc:sldMkLst>
        <pc:spChg chg="mod">
          <ac:chgData name="Sonia Tara Hegde" userId="d93a2558-a889-4521-bcb4-6ed3fce9e012" providerId="ADAL" clId="{641AC2CA-CCB4-F343-A9CF-8A0B4707948A}" dt="2025-05-19T22:00:18.550" v="784" actId="207"/>
          <ac:spMkLst>
            <pc:docMk/>
            <pc:sldMk cId="2615845843" sldId="338"/>
            <ac:spMk id="5" creationId="{40C02090-87B2-E9C8-AC42-15D5428978F1}"/>
          </ac:spMkLst>
        </pc:spChg>
        <pc:spChg chg="mod">
          <ac:chgData name="Sonia Tara Hegde" userId="d93a2558-a889-4521-bcb4-6ed3fce9e012" providerId="ADAL" clId="{641AC2CA-CCB4-F343-A9CF-8A0B4707948A}" dt="2025-05-19T22:00:24.213" v="785" actId="207"/>
          <ac:spMkLst>
            <pc:docMk/>
            <pc:sldMk cId="2615845843" sldId="338"/>
            <ac:spMk id="6" creationId="{DFA0622E-E3DD-BEAF-6E7A-B7462FCFFBDD}"/>
          </ac:spMkLst>
        </pc:spChg>
        <pc:spChg chg="mod">
          <ac:chgData name="Sonia Tara Hegde" userId="d93a2558-a889-4521-bcb4-6ed3fce9e012" providerId="ADAL" clId="{641AC2CA-CCB4-F343-A9CF-8A0B4707948A}" dt="2025-05-19T22:00:52.062" v="797" actId="20577"/>
          <ac:spMkLst>
            <pc:docMk/>
            <pc:sldMk cId="2615845843" sldId="338"/>
            <ac:spMk id="15" creationId="{933BF484-FBF5-77EE-3BB2-7CB5E76E5258}"/>
          </ac:spMkLst>
        </pc:spChg>
        <pc:graphicFrameChg chg="modGraphic">
          <ac:chgData name="Sonia Tara Hegde" userId="d93a2558-a889-4521-bcb4-6ed3fce9e012" providerId="ADAL" clId="{641AC2CA-CCB4-F343-A9CF-8A0B4707948A}" dt="2025-05-19T22:00:40.190" v="786" actId="207"/>
          <ac:graphicFrameMkLst>
            <pc:docMk/>
            <pc:sldMk cId="2615845843" sldId="338"/>
            <ac:graphicFrameMk id="4" creationId="{F057E982-B393-F1B5-4215-54E8150C1E98}"/>
          </ac:graphicFrameMkLst>
        </pc:graphicFrameChg>
      </pc:sldChg>
    </pc:docChg>
  </pc:docChgLst>
  <pc:docChgLst>
    <pc:chgData name="Berube, Sophie" userId="42056e48-058a-47b6-8100-9fca35c7e183" providerId="ADAL" clId="{E8129122-A688-9E4C-9842-FAED06297FAF}"/>
    <pc:docChg chg="custSel modSld">
      <pc:chgData name="Berube, Sophie" userId="42056e48-058a-47b6-8100-9fca35c7e183" providerId="ADAL" clId="{E8129122-A688-9E4C-9842-FAED06297FAF}" dt="2025-05-20T06:53:24.595" v="75" actId="20577"/>
      <pc:docMkLst>
        <pc:docMk/>
      </pc:docMkLst>
      <pc:sldChg chg="delSp modSp mod">
        <pc:chgData name="Berube, Sophie" userId="42056e48-058a-47b6-8100-9fca35c7e183" providerId="ADAL" clId="{E8129122-A688-9E4C-9842-FAED06297FAF}" dt="2025-05-20T06:53:24.595" v="75" actId="20577"/>
        <pc:sldMkLst>
          <pc:docMk/>
          <pc:sldMk cId="1009822307" sldId="334"/>
        </pc:sldMkLst>
        <pc:spChg chg="mod">
          <ac:chgData name="Berube, Sophie" userId="42056e48-058a-47b6-8100-9fca35c7e183" providerId="ADAL" clId="{E8129122-A688-9E4C-9842-FAED06297FAF}" dt="2025-05-20T06:53:24.595" v="75" actId="20577"/>
          <ac:spMkLst>
            <pc:docMk/>
            <pc:sldMk cId="1009822307" sldId="334"/>
            <ac:spMk id="34" creationId="{73C6C25F-F871-A786-BA2A-C07D141F663A}"/>
          </ac:spMkLst>
        </pc:spChg>
      </pc:sldChg>
    </pc:docChg>
  </pc:docChgLst>
  <pc:docChgLst>
    <pc:chgData name="Sonia Tara Hegde" userId="d93a2558-a889-4521-bcb4-6ed3fce9e012" providerId="ADAL" clId="{D7AEB27B-6C89-0A49-928E-71ACFA8647EA}"/>
    <pc:docChg chg="addSld delSld modSld sldOrd addSection modSection">
      <pc:chgData name="Sonia Tara Hegde" userId="d93a2558-a889-4521-bcb4-6ed3fce9e012" providerId="ADAL" clId="{D7AEB27B-6C89-0A49-928E-71ACFA8647EA}" dt="2025-07-08T20:56:28.090" v="518" actId="20577"/>
      <pc:docMkLst>
        <pc:docMk/>
      </pc:docMkLst>
      <pc:sldChg chg="modSp mod">
        <pc:chgData name="Sonia Tara Hegde" userId="d93a2558-a889-4521-bcb4-6ed3fce9e012" providerId="ADAL" clId="{D7AEB27B-6C89-0A49-928E-71ACFA8647EA}" dt="2025-07-08T20:48:31.550" v="14" actId="20577"/>
        <pc:sldMkLst>
          <pc:docMk/>
          <pc:sldMk cId="10623052" sldId="262"/>
        </pc:sldMkLst>
        <pc:spChg chg="mod">
          <ac:chgData name="Sonia Tara Hegde" userId="d93a2558-a889-4521-bcb4-6ed3fce9e012" providerId="ADAL" clId="{D7AEB27B-6C89-0A49-928E-71ACFA8647EA}" dt="2025-07-08T20:48:31.550" v="14" actId="20577"/>
          <ac:spMkLst>
            <pc:docMk/>
            <pc:sldMk cId="10623052" sldId="262"/>
            <ac:spMk id="2" creationId="{F756AA83-3018-9F8F-528F-89CC66F7B579}"/>
          </ac:spMkLst>
        </pc:spChg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1354356339" sldId="265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939043990" sldId="277"/>
        </pc:sldMkLst>
      </pc:sldChg>
      <pc:sldChg chg="modNotesTx">
        <pc:chgData name="Sonia Tara Hegde" userId="d93a2558-a889-4521-bcb4-6ed3fce9e012" providerId="ADAL" clId="{D7AEB27B-6C89-0A49-928E-71ACFA8647EA}" dt="2025-07-08T20:56:28.090" v="518" actId="20577"/>
        <pc:sldMkLst>
          <pc:docMk/>
          <pc:sldMk cId="4130699570" sldId="278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2537672665" sldId="280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104651184" sldId="299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3348940642" sldId="301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242034705" sldId="305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2308003049" sldId="306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2160286257" sldId="307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2276494847" sldId="308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980664946" sldId="309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2963041930" sldId="310"/>
        </pc:sldMkLst>
      </pc:sldChg>
      <pc:sldChg chg="add del modNotesTx">
        <pc:chgData name="Sonia Tara Hegde" userId="d93a2558-a889-4521-bcb4-6ed3fce9e012" providerId="ADAL" clId="{D7AEB27B-6C89-0A49-928E-71ACFA8647EA}" dt="2025-07-08T20:50:32.391" v="110" actId="20577"/>
        <pc:sldMkLst>
          <pc:docMk/>
          <pc:sldMk cId="1970428124" sldId="311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1444229574" sldId="313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1211814404" sldId="314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59115859" sldId="339"/>
        </pc:sldMkLst>
      </pc:sldChg>
      <pc:sldChg chg="new del ord">
        <pc:chgData name="Sonia Tara Hegde" userId="d93a2558-a889-4521-bcb4-6ed3fce9e012" providerId="ADAL" clId="{D7AEB27B-6C89-0A49-928E-71ACFA8647EA}" dt="2025-07-08T20:47:34.210" v="5" actId="2696"/>
        <pc:sldMkLst>
          <pc:docMk/>
          <pc:sldMk cId="4244731722" sldId="339"/>
        </pc:sldMkLst>
      </pc:sldChg>
      <pc:sldChg chg="modSp add mod modNotesTx">
        <pc:chgData name="Sonia Tara Hegde" userId="d93a2558-a889-4521-bcb4-6ed3fce9e012" providerId="ADAL" clId="{D7AEB27B-6C89-0A49-928E-71ACFA8647EA}" dt="2025-07-08T20:47:53.574" v="9" actId="20577"/>
        <pc:sldMkLst>
          <pc:docMk/>
          <pc:sldMk cId="59115859" sldId="340"/>
        </pc:sldMkLst>
        <pc:spChg chg="mod">
          <ac:chgData name="Sonia Tara Hegde" userId="d93a2558-a889-4521-bcb4-6ed3fce9e012" providerId="ADAL" clId="{D7AEB27B-6C89-0A49-928E-71ACFA8647EA}" dt="2025-07-08T20:47:53.574" v="9" actId="20577"/>
          <ac:spMkLst>
            <pc:docMk/>
            <pc:sldMk cId="59115859" sldId="340"/>
            <ac:spMk id="2" creationId="{DBD3B4F9-4BDF-F268-DBC5-3B6F7FEEC048}"/>
          </ac:spMkLst>
        </pc:spChg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86817123" sldId="340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86817123" sldId="341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2682364400" sldId="341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2682364400" sldId="342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3874053739" sldId="342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1455489951" sldId="343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3874053739" sldId="343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1455489951" sldId="344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3414551730" sldId="344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1383688896" sldId="345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3414551730" sldId="345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1383688896" sldId="346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2521805494" sldId="346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2118512461" sldId="347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2521805494" sldId="347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2118512461" sldId="348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4148897013" sldId="348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40204400" sldId="349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4148897013" sldId="349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40204400" sldId="350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2856764265" sldId="350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2594302332" sldId="351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2856764265" sldId="351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1563903188" sldId="352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2594302332" sldId="352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1563903188" sldId="353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3975271084" sldId="353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2410735319" sldId="354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3975271084" sldId="354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2410735319" sldId="35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EBD97-50EF-EF40-B6C8-8EEC5922A707}" type="datetimeFigureOut">
              <a:rPr lang="en-US" smtClean="0"/>
              <a:t>7/8/25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36A33-5D10-324E-A65B-FF977BDFF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1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mc.ncbi.nlm.nih.gov/articles/PMC8316076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mc.ncbi.nlm.nih.gov/articles/PMC8316076/#F8" TargetMode="External"/><Relationship Id="rId4" Type="http://schemas.openxmlformats.org/officeDocument/2006/relationships/hyperlink" Target="https://pmc.ncbi.nlm.nih.gov/articles/PMC8316076/#T1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rxiv.org/content/10.1101/2024.04.26.24306413v1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rxiv.org/content/10.1101/2024.04.26.24306413v1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rxiv.org/content/10.1101/2024.04.26.24306413v1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96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5B2F0-D0D8-2AE1-1010-D16B8961D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510372-9051-1B69-3040-332406BBC2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5C0EBC-F105-B746-CCAF-650F366175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D9FE9-C5F5-2079-EBE3-37C61888C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BBC3D-3E8B-F74A-BA84-000B911EA6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27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BBC3D-3E8B-F74A-BA84-000B911EA6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99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C8A51-0264-6AAF-86DA-82EE94939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30C324-E3A5-0FCA-7A57-4A9F116D74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37C6C4-D4AC-12CA-EA96-E1FFFE6EC2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Please note that the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cutoff value of rubella 9.36IU/mL comes from the following analysis: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https://pmc.ncbi.nlm.nih.gov/articles/PMC8316076/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wherein “the ROC analysis for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WVA MBA was performed on 152 paired serum samples 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Table 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using the quantitative ELISA as a classifier and resulted in an AUC of 1, a sensitivity of 99%, and a specificity of 100%, with a cutoff of 9.36 IU/ml 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Fig. 8E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)."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D5B59-F760-4872-C94F-9F3F1098D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BBC3D-3E8B-F74A-BA84-000B911EA6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61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4D180-BF76-05A6-9225-17488FD8E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1D89E4-FFCC-2F44-DD79-5894CDFB26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B5FE1C-84A9-8DBF-292D-A519D14E1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1FBD0-53F3-3702-A861-3EE40DA293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BBC3D-3E8B-F74A-BA84-000B911EA6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25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9E9A2-8431-27BA-8F64-7CCF78922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8D408D-C409-A802-73A2-64CC84893D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A63E65-97E5-576E-32D9-AE68FCC20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810C6-0AC7-126F-13CE-53B9A5C7D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BBC3D-3E8B-F74A-BA84-000B911EA6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46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BBC3D-3E8B-F74A-BA84-000B911EA6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36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BBC3D-3E8B-F74A-BA84-000B911EA6F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19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50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5B6D-A335-8631-A664-BD7EC21AA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0ABBB4-802B-3DBF-CC70-44C41EEB62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A3C351-5735-7F24-891E-651DD6474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EDB7-CA9F-CB4B-56BE-C6535CD1B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93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05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BBC3D-3E8B-F74A-BA84-000B911EA6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60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720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13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2AEA7-7FB5-8605-9B92-AF020D290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A7DC3B-B3E1-5F59-6114-5B7AEFA72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F3B851-BB16-E237-8C72-24DB61FB5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www.medrxiv.org</a:t>
            </a:r>
            <a:r>
              <a:rPr lang="en-US" dirty="0"/>
              <a:t>/content/10.1101/2024.04.26.24306413v1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Investigation of the sero-epidemiology of vaccine preventable diseases and common viral infections in French populations using a multiplex serological assay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1C4A1-F2A5-E1C9-5FA1-627422EFCE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979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BB844-FBFF-B373-B1D5-CAE7D429D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9C828-F054-0197-40BC-A7C9C9AC8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98889E-D7B4-9492-D38A-617B67C62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www.medrxiv.org</a:t>
            </a:r>
            <a:r>
              <a:rPr lang="en-US" dirty="0"/>
              <a:t>/content/10.1101/2024.04.26.24306413v1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Investigation of the sero-epidemiology of vaccine preventable diseases and common viral infections in French populations using a multiplex serological assay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6041C-0541-954A-BCF9-EF333ECCB3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475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4D4CD-3190-8C2F-B1DB-23758C145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32D6A-E01C-C6FB-7D2B-FABE3F1DA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1F8B2F-FEAD-485D-AB9C-A31AC9E53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www.medrxiv.org</a:t>
            </a:r>
            <a:r>
              <a:rPr lang="en-US" dirty="0"/>
              <a:t>/content/10.1101/2024.04.26.24306413v1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Investigation of the sero-epidemiology of vaccine preventable diseases and common viral infections in French populations using a multiplex serological assay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B41F6-64D0-CDBB-C114-FEBA225F97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2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684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689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25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439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Youden’s Index = TPR – FPR = 0.933 – 0 = 0.933 (max is 1)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04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226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915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shows a simulated normal distribution. The curve models a normal distribution. Samples above the cutoff are shown in red and samples below the cutoff are shown in blue.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467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9DF6-A8EA-0EA5-51B5-5001A74C6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A3F131-3CD8-A9B2-B798-BC00FC4D7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C1029-BA82-497E-50B3-0BB79D4AC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Advantage: only  requires negative controls, which may be easier to obtain than positive controls, especially for rare diseases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A9B94-A435-FAA3-6B46-7680BD5C5E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567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866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FF2C-4B41-63E3-4FC6-2ED9F385A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5942A9-93E6-09F2-D9F4-6D2306712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CC8D15-F1F0-A07F-9494-737F04D02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D1FA6-F6D8-0CC8-3CC4-C679E2FD6C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637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282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278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859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statistics show that bimodal distributions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812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7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660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note that while some people will use a probability of 50% to determine seropositivity (i.e., assign a binary positivity status) at the individual-level, this is not advised and can result in biased results. Here, we recommend using the mixture model to directly estimate the population-level seroprevalence by summing the </a:t>
            </a:r>
            <a:r>
              <a:rPr lang="en-US"/>
              <a:t>individual-level probabilities.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148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36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BBC3D-3E8B-F74A-BA84-000B911EA6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90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61B23-1ABF-F67E-6677-04A63BB53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95854B-80F5-3F50-A736-D7D89B37E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5ACF03-448A-6998-C94C-D82B8BC31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F0D93-E125-8F91-855B-1684891DB3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BBC3D-3E8B-F74A-BA84-000B911EA6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29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91DA9-2EA9-253A-E5EC-6083E17CF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A38E58-0384-D84C-9F84-30A3860EB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07097-7CB1-4FD4-6CBC-5D3E312D6D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0" marR="0" lvl="2" indent="-228600">
              <a:lnSpc>
                <a:spcPct val="115000"/>
              </a:lnSpc>
              <a:buFont typeface="Wingdings" pitchFamily="2" charset="2"/>
              <a:buChar char=""/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BE825-4C86-AE65-1485-9682A917BF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BBC3D-3E8B-F74A-BA84-000B911EA6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61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BBC3D-3E8B-F74A-BA84-000B911EA6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36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0F8B2-9295-9DE0-93C1-916BDD5A0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4DBE03-4DA7-1EF9-C2DB-0BACB911D2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9379E-A6D4-2A3E-20B8-D1961D08A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13CBC-D6AB-A73B-E441-46E08F0CC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BBC3D-3E8B-F74A-BA84-000B911EA6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57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Home">
            <a:extLst>
              <a:ext uri="{FF2B5EF4-FFF2-40B4-BE49-F238E27FC236}">
                <a16:creationId xmlns:a16="http://schemas.microsoft.com/office/drawing/2014/main" id="{0AC141F3-5CF9-09AF-7275-B782E074C90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07989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1826-4679-C9A3-E40A-1F09916D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321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00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8382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52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50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79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350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F803E-49D7-635D-E900-AD335070677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461385" y="6429987"/>
            <a:ext cx="936062" cy="379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3E41D1-D74A-E81D-B562-DA1F0D63509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477750" y="6458419"/>
            <a:ext cx="1621762" cy="3305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CF5B46-4FF1-B1B3-A086-74B86DDCE433}"/>
              </a:ext>
            </a:extLst>
          </p:cNvPr>
          <p:cNvSpPr/>
          <p:nvPr userDrawn="1"/>
        </p:nvSpPr>
        <p:spPr>
          <a:xfrm>
            <a:off x="-10274" y="6369111"/>
            <a:ext cx="12202274" cy="501650"/>
          </a:xfrm>
          <a:prstGeom prst="rect">
            <a:avLst/>
          </a:prstGeom>
          <a:solidFill>
            <a:srgbClr val="66ABE5">
              <a:alpha val="26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270565-CB32-C2F4-3F29-296E86D7278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480930" y="6462093"/>
            <a:ext cx="1621762" cy="3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61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3B4F9-4BDF-F268-DBC5-3B6F7FEEC0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071" y="1122363"/>
            <a:ext cx="10671858" cy="23876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ptos" panose="020B0004020202020204" pitchFamily="34" charset="0"/>
              </a:rPr>
              <a:t>Lecture 4A: Visualizations &amp; considerations for binarizing serological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E7688-D4CA-8D00-FB7A-34971FFB01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May 22, 2025</a:t>
            </a:r>
          </a:p>
          <a:p>
            <a:r>
              <a:rPr lang="en-US" dirty="0" err="1"/>
              <a:t>Seroanalytics</a:t>
            </a:r>
            <a:r>
              <a:rPr lang="en-US" dirty="0"/>
              <a:t> Training</a:t>
            </a:r>
            <a:br>
              <a:rPr lang="en-US" dirty="0"/>
            </a:br>
            <a:r>
              <a:rPr lang="en-US" dirty="0"/>
              <a:t>Blantyre, Malawi</a:t>
            </a:r>
          </a:p>
        </p:txBody>
      </p:sp>
    </p:spTree>
    <p:extLst>
      <p:ext uri="{BB962C8B-B14F-4D97-AF65-F5344CB8AC3E}">
        <p14:creationId xmlns:p14="http://schemas.microsoft.com/office/powerpoint/2010/main" val="59115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5B35A-4C9D-1F11-FE3D-148ABAB91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D6C98-84B7-58CC-7C7F-4F6A6E64D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4306648"/>
            <a:ext cx="10515600" cy="2423161"/>
          </a:xfrm>
        </p:spPr>
        <p:txBody>
          <a:bodyPr>
            <a:normAutofit/>
          </a:bodyPr>
          <a:lstStyle/>
          <a:p>
            <a:r>
              <a:rPr lang="en-US" sz="2400" dirty="0"/>
              <a:t>Rubella correlate of protection is 9.36 IU/ml (International Units per milliliter)</a:t>
            </a:r>
          </a:p>
          <a:p>
            <a:r>
              <a:rPr lang="en-US" sz="2400" dirty="0"/>
              <a:t>However, the Luminex assay gives us antibody units in MFI (median fluorescence intensity)</a:t>
            </a:r>
          </a:p>
          <a:p>
            <a:r>
              <a:rPr lang="en-US" sz="2400" b="1" dirty="0"/>
              <a:t>We can convert between MFI and IU/ml using a standard curve: </a:t>
            </a:r>
            <a:r>
              <a:rPr lang="en-US" sz="2400" dirty="0"/>
              <a:t>we convert all MFI values to IU/ml, and apply the 9.36 IU/ml cutoff</a:t>
            </a:r>
          </a:p>
        </p:txBody>
      </p:sp>
      <p:pic>
        <p:nvPicPr>
          <p:cNvPr id="7" name="Picture 6" descr="A graph of samples in a row&#10;&#10;AI-generated content may be incorrect.">
            <a:extLst>
              <a:ext uri="{FF2B5EF4-FFF2-40B4-BE49-F238E27FC236}">
                <a16:creationId xmlns:a16="http://schemas.microsoft.com/office/drawing/2014/main" id="{38E377A5-4CBD-9C6C-1338-ED3017EC3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736" y="1611680"/>
            <a:ext cx="2747963" cy="2747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CAD38E-033D-CB5B-C195-0EF57BF5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938" y="246276"/>
            <a:ext cx="11353800" cy="1325563"/>
          </a:xfrm>
        </p:spPr>
        <p:txBody>
          <a:bodyPr/>
          <a:lstStyle/>
          <a:p>
            <a:r>
              <a:rPr lang="en-US" dirty="0"/>
              <a:t>Histograms of rubella (</a:t>
            </a:r>
            <a:r>
              <a:rPr lang="en-US" dirty="0" err="1"/>
              <a:t>wruv</a:t>
            </a:r>
            <a:r>
              <a:rPr lang="en-US" dirty="0"/>
              <a:t>) antibody responses</a:t>
            </a:r>
          </a:p>
        </p:txBody>
      </p:sp>
      <p:pic>
        <p:nvPicPr>
          <p:cNvPr id="4" name="Picture 3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90B37C52-98C6-1C44-D552-BA8D0A7A2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467" y="1611680"/>
            <a:ext cx="2747964" cy="27479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2CD9A3-38D2-6F90-6D18-D3BDE0645E6D}"/>
              </a:ext>
            </a:extLst>
          </p:cNvPr>
          <p:cNvSpPr txBox="1"/>
          <p:nvPr/>
        </p:nvSpPr>
        <p:spPr>
          <a:xfrm>
            <a:off x="2354736" y="1433267"/>
            <a:ext cx="7703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Untransformed MFI Values 					Log transformed MFI values</a:t>
            </a:r>
          </a:p>
        </p:txBody>
      </p:sp>
    </p:spTree>
    <p:extLst>
      <p:ext uri="{BB962C8B-B14F-4D97-AF65-F5344CB8AC3E}">
        <p14:creationId xmlns:p14="http://schemas.microsoft.com/office/powerpoint/2010/main" val="1383688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20DB5-C0FA-F28A-1C0F-9AC9D73AE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MFI values from standard curves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555E7F-0486-1C4F-8DB3-414982A540E0}"/>
              </a:ext>
            </a:extLst>
          </p:cNvPr>
          <p:cNvSpPr txBox="1">
            <a:spLocks/>
          </p:cNvSpPr>
          <p:nvPr/>
        </p:nvSpPr>
        <p:spPr>
          <a:xfrm>
            <a:off x="1022536" y="1766016"/>
            <a:ext cx="10331264" cy="2129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standard curve is created using </a:t>
            </a:r>
            <a:r>
              <a:rPr lang="en-US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known concentrations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of antibody standards (e.g., the WHO International Standard for rubella, below), ideally measured on the same plate(s) as the unknown samples.</a:t>
            </a:r>
          </a:p>
        </p:txBody>
      </p:sp>
      <p:pic>
        <p:nvPicPr>
          <p:cNvPr id="4" name="Picture 3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39EB3B71-B86D-9D4C-88E3-2E62F7D9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651490"/>
            <a:ext cx="7772400" cy="19852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4F17DF-D5CA-63FF-C30D-03EE3D86FBA7}"/>
              </a:ext>
            </a:extLst>
          </p:cNvPr>
          <p:cNvSpPr txBox="1"/>
          <p:nvPr/>
        </p:nvSpPr>
        <p:spPr>
          <a:xfrm>
            <a:off x="0" y="5959350"/>
            <a:ext cx="610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nibsc.org</a:t>
            </a:r>
            <a:r>
              <a:rPr lang="en-US" dirty="0"/>
              <a:t>/documents/</a:t>
            </a:r>
            <a:r>
              <a:rPr lang="en-US" dirty="0" err="1"/>
              <a:t>ifu</a:t>
            </a:r>
            <a:r>
              <a:rPr lang="en-US" dirty="0"/>
              <a:t>/RUBI-1-94.pdf</a:t>
            </a:r>
          </a:p>
        </p:txBody>
      </p:sp>
    </p:spTree>
    <p:extLst>
      <p:ext uri="{BB962C8B-B14F-4D97-AF65-F5344CB8AC3E}">
        <p14:creationId xmlns:p14="http://schemas.microsoft.com/office/powerpoint/2010/main" val="2521805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B246C-09B7-AD2F-4189-0A49A299B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79AE0-36CE-3C5D-D076-A96B6579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MFI values to standardized units (IU/ml) from standard curves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A3A10E-945D-095D-879A-C747F2945BAE}"/>
              </a:ext>
            </a:extLst>
          </p:cNvPr>
          <p:cNvSpPr txBox="1">
            <a:spLocks/>
          </p:cNvSpPr>
          <p:nvPr/>
        </p:nvSpPr>
        <p:spPr>
          <a:xfrm>
            <a:off x="1097692" y="1863488"/>
            <a:ext cx="10256108" cy="41490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(Recall we used standard curves to estimate relative antibody units.)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First, we fit a model to our standard curve data to establish the relationship between </a:t>
            </a:r>
            <a:r>
              <a:rPr lang="en-US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MFI values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known </a:t>
            </a:r>
            <a:r>
              <a:rPr lang="en-US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IU/mL concentrations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Then, we can use this model to convert MFI values for the samples of interest to IU/ml.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Lastly, we apply the 9.36 IU/ml correlate of protection cutoff to the samples of interest to determine a binary serostatus for each sample.</a:t>
            </a:r>
          </a:p>
        </p:txBody>
      </p:sp>
    </p:spTree>
    <p:extLst>
      <p:ext uri="{BB962C8B-B14F-4D97-AF65-F5344CB8AC3E}">
        <p14:creationId xmlns:p14="http://schemas.microsoft.com/office/powerpoint/2010/main" val="1970428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ACF7B-0ABE-3F56-8F64-B58D38CA0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3BE54B-FC8F-B195-B4F6-DC0CA563D3BC}"/>
              </a:ext>
            </a:extLst>
          </p:cNvPr>
          <p:cNvSpPr txBox="1"/>
          <p:nvPr/>
        </p:nvSpPr>
        <p:spPr>
          <a:xfrm>
            <a:off x="838200" y="1920789"/>
            <a:ext cx="39815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rubella (WRUV), we can apply the cutoff (based on correlate of protection) of 9.36 IU/ml to determine individual serostatus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CD3DE-81DB-7972-447F-94108818C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Converting MFI values to standardized units (IU/ml) from standard curves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84C5D3-FB5C-1CCE-98FE-DA85FBE67526}"/>
              </a:ext>
            </a:extLst>
          </p:cNvPr>
          <p:cNvSpPr txBox="1"/>
          <p:nvPr/>
        </p:nvSpPr>
        <p:spPr>
          <a:xfrm>
            <a:off x="8030227" y="2346630"/>
            <a:ext cx="1588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cutoff (9.36  IU/mL)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868282A-B36C-0958-A1E6-D913DBAFF3D5}"/>
              </a:ext>
            </a:extLst>
          </p:cNvPr>
          <p:cNvCxnSpPr>
            <a:cxnSpLocks/>
          </p:cNvCxnSpPr>
          <p:nvPr/>
        </p:nvCxnSpPr>
        <p:spPr>
          <a:xfrm flipH="1">
            <a:off x="6042035" y="3688873"/>
            <a:ext cx="403736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DAD1F23-558D-342D-6508-CB3559EDAD7A}"/>
              </a:ext>
            </a:extLst>
          </p:cNvPr>
          <p:cNvSpPr txBox="1"/>
          <p:nvPr/>
        </p:nvSpPr>
        <p:spPr>
          <a:xfrm>
            <a:off x="6445771" y="3503682"/>
            <a:ext cx="1294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observed sample data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B4F7D07-FDD8-7F62-290A-985108F89832}"/>
              </a:ext>
            </a:extLst>
          </p:cNvPr>
          <p:cNvCxnSpPr>
            <a:cxnSpLocks/>
          </p:cNvCxnSpPr>
          <p:nvPr/>
        </p:nvCxnSpPr>
        <p:spPr>
          <a:xfrm flipH="1">
            <a:off x="7695365" y="2530780"/>
            <a:ext cx="3531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AD1DE4E-18EB-ADFD-5E7D-B933050400C9}"/>
              </a:ext>
            </a:extLst>
          </p:cNvPr>
          <p:cNvCxnSpPr>
            <a:cxnSpLocks/>
          </p:cNvCxnSpPr>
          <p:nvPr/>
        </p:nvCxnSpPr>
        <p:spPr>
          <a:xfrm flipV="1">
            <a:off x="-135113" y="5872932"/>
            <a:ext cx="0" cy="4414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74C072D-1983-2E0B-EF86-DFDF4781D8CC}"/>
              </a:ext>
            </a:extLst>
          </p:cNvPr>
          <p:cNvCxnSpPr>
            <a:cxnSpLocks/>
          </p:cNvCxnSpPr>
          <p:nvPr/>
        </p:nvCxnSpPr>
        <p:spPr>
          <a:xfrm>
            <a:off x="5870448" y="4642504"/>
            <a:ext cx="1736672" cy="0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A622AD3-34D1-9AB3-63B0-CCB839E06F9E}"/>
              </a:ext>
            </a:extLst>
          </p:cNvPr>
          <p:cNvGrpSpPr/>
          <p:nvPr/>
        </p:nvGrpSpPr>
        <p:grpSpPr>
          <a:xfrm>
            <a:off x="4958953" y="1907947"/>
            <a:ext cx="5767779" cy="4330272"/>
            <a:chOff x="5278875" y="1542660"/>
            <a:chExt cx="5767779" cy="4330272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368F8AC1-D4C8-AE94-4FC2-7D676B428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864" t="10137"/>
            <a:stretch>
              <a:fillRect/>
            </a:stretch>
          </p:blipFill>
          <p:spPr>
            <a:xfrm>
              <a:off x="6096000" y="1642302"/>
              <a:ext cx="4950654" cy="4230630"/>
            </a:xfrm>
            <a:prstGeom prst="rect">
              <a:avLst/>
            </a:prstGeom>
          </p:spPr>
        </p:pic>
        <p:pic>
          <p:nvPicPr>
            <p:cNvPr id="10" name="Picture 9" descr="A graph of a standard curve&#10;&#10;AI-generated content may be incorrect.">
              <a:extLst>
                <a:ext uri="{FF2B5EF4-FFF2-40B4-BE49-F238E27FC236}">
                  <a16:creationId xmlns:a16="http://schemas.microsoft.com/office/drawing/2014/main" id="{619C312E-E836-27F6-18DE-EB7356F07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5796"/>
            <a:stretch>
              <a:fillRect/>
            </a:stretch>
          </p:blipFill>
          <p:spPr>
            <a:xfrm>
              <a:off x="5278875" y="1542660"/>
              <a:ext cx="779283" cy="4114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E69634A-9B1E-226A-6339-99320EDBDBC8}"/>
                </a:ext>
              </a:extLst>
            </p:cNvPr>
            <p:cNvSpPr txBox="1"/>
            <p:nvPr/>
          </p:nvSpPr>
          <p:spPr>
            <a:xfrm>
              <a:off x="7158849" y="5448543"/>
              <a:ext cx="3515587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WRUV concentration (IU/mL)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D945688-2E99-C028-71D8-53FD4D8F79F0}"/>
                </a:ext>
              </a:extLst>
            </p:cNvPr>
            <p:cNvSpPr txBox="1"/>
            <p:nvPr/>
          </p:nvSpPr>
          <p:spPr>
            <a:xfrm>
              <a:off x="6169672" y="5155313"/>
              <a:ext cx="45047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1				10				100	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2C1F8CC-C2D5-2A49-BBC9-B8A065336FDD}"/>
              </a:ext>
            </a:extLst>
          </p:cNvPr>
          <p:cNvCxnSpPr>
            <a:cxnSpLocks/>
          </p:cNvCxnSpPr>
          <p:nvPr/>
        </p:nvCxnSpPr>
        <p:spPr>
          <a:xfrm flipV="1">
            <a:off x="7607120" y="2253814"/>
            <a:ext cx="0" cy="298499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94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8DAC8-E7DD-EB23-93B1-A20EAB831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serostatus from a cutoff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46FC3-F3D5-A4FE-AB63-D33F95B24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195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each sample in the dataset, we identify each as seropositive (1) or seronegative (0)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52F44-FCA8-3046-6232-F575BD3B2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162" y="1825625"/>
            <a:ext cx="5926645" cy="389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12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8A9D5-A111-AB75-00E7-05FB9A479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23FDA-62CD-2A96-E96F-69DEC5FF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seropositivity </a:t>
            </a:r>
            <a:r>
              <a:rPr lang="en-US" i="1" dirty="0"/>
              <a:t>or seroprevalence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AF8A4-7AF0-167B-EE69-96D9FB658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5373"/>
            <a:ext cx="8478328" cy="13255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For WRUV with a cutoff of 9.36 IU/ml, we have:</a:t>
            </a:r>
          </a:p>
          <a:p>
            <a:pPr lvl="1"/>
            <a:r>
              <a:rPr lang="en-US" sz="2800" dirty="0"/>
              <a:t>767 seropositive samples</a:t>
            </a:r>
          </a:p>
          <a:p>
            <a:pPr lvl="1"/>
            <a:r>
              <a:rPr lang="en-US" sz="2800" dirty="0"/>
              <a:t>233 seronegative samples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D98703-41DC-B653-CE19-D446FCE182BA}"/>
                  </a:ext>
                </a:extLst>
              </p:cNvPr>
              <p:cNvSpPr txBox="1"/>
              <p:nvPr/>
            </p:nvSpPr>
            <p:spPr>
              <a:xfrm>
                <a:off x="685800" y="3568822"/>
                <a:ext cx="10668000" cy="1001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𝑆𝑒𝑟𝑜𝑝𝑜𝑠𝑖𝑡𝑖𝑣𝑖𝑡𝑦</m:t>
                      </m:r>
                      <m:r>
                        <a:rPr lang="en-US" sz="2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% 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𝑆𝑒𝑟𝑜𝑝𝑜𝑠𝑖𝑡𝑖𝑣𝑒</m:t>
                          </m:r>
                        </m:e>
                      </m:d>
                      <m:r>
                        <a:rPr lang="en-US" sz="24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𝑁𝑢𝑚𝑏𝑒𝑟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𝑠𝑒𝑟𝑜𝑝𝑜𝑠𝑖𝑡𝑖𝑣𝑒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𝑇𝑜𝑡𝑎𝑙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𝑛𝑢𝑚𝑏𝑒𝑟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𝑡𝑒𝑠𝑡𝑒𝑑</m:t>
                          </m:r>
                        </m:den>
                      </m:f>
                      <m:r>
                        <a:rPr lang="en-US" sz="24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767</m:t>
                          </m:r>
                        </m:num>
                        <m:den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1000</m:t>
                          </m:r>
                        </m:den>
                      </m:f>
                      <m:r>
                        <a:rPr lang="en-US" sz="24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76.7%</m:t>
                      </m:r>
                    </m:oMath>
                  </m:oMathPara>
                </a14:m>
                <a:endParaRPr lang="en-US" sz="24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D98703-41DC-B653-CE19-D446FCE18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568822"/>
                <a:ext cx="10668000" cy="1001556"/>
              </a:xfrm>
              <a:prstGeom prst="rect">
                <a:avLst/>
              </a:prstGeom>
              <a:blipFill>
                <a:blip r:embed="rId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00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C34EA-3998-CF35-65B3-87AD2E3C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seropositivity – confidence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9B94E-699B-165F-04D9-613EE637E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75848" cy="44288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Estimating uncertainty is important for capturing true population seroprevalence; it typically accounts for variance around a mean estimate.</a:t>
            </a:r>
          </a:p>
          <a:p>
            <a:r>
              <a:rPr lang="en-US" dirty="0"/>
              <a:t>Estimating a 95% confidence interval means that in 95 out of 100 calculations of seroprevalence from the same source population using 1000 individuals</a:t>
            </a:r>
            <a:r>
              <a:rPr lang="en-US"/>
              <a:t>, the </a:t>
            </a:r>
            <a:r>
              <a:rPr lang="en-US" dirty="0"/>
              <a:t>range will include the true population-level seroprevalence.</a:t>
            </a:r>
          </a:p>
          <a:p>
            <a:r>
              <a:rPr lang="en-US" dirty="0"/>
              <a:t>This method uses a binomial distribution and accounts for the number of people sampled – luckily, we can use R to easily compute it:</a:t>
            </a:r>
          </a:p>
          <a:p>
            <a:endParaRPr lang="en-US" dirty="0"/>
          </a:p>
          <a:p>
            <a:endParaRPr lang="en-US" dirty="0"/>
          </a:p>
          <a:p>
            <a:pPr marL="239713" indent="0">
              <a:buNone/>
            </a:pPr>
            <a:r>
              <a:rPr lang="en-US" dirty="0"/>
              <a:t>With 767 positive individuals and 1000 individuals total, the 95% CI is: </a:t>
            </a:r>
            <a:r>
              <a:rPr lang="en-US" b="1" dirty="0"/>
              <a:t>74.0% - 79.3%.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AF375D-9085-B808-5846-BFA1DBE11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312" y="4624074"/>
            <a:ext cx="4031117" cy="89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6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8B7F4-855F-2416-0C93-80AC06EDB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767 positives and 1000 total samples: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Seroprevalence</a:t>
            </a:r>
            <a:r>
              <a:rPr lang="en-US" dirty="0"/>
              <a:t> = 76.7% (95% CI: 74.0%, 79.3%)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8E04507-A52D-8561-9DE6-226EE316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Calculating seropositivity – confidence intervals</a:t>
            </a:r>
          </a:p>
        </p:txBody>
      </p:sp>
    </p:spTree>
    <p:extLst>
      <p:ext uri="{BB962C8B-B14F-4D97-AF65-F5344CB8AC3E}">
        <p14:creationId xmlns:p14="http://schemas.microsoft.com/office/powerpoint/2010/main" val="2963041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03CF4-9E3D-BF4F-BFD9-6FA405B27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F4ED65-CD66-D584-3C23-55A9D3F5CC9E}"/>
              </a:ext>
            </a:extLst>
          </p:cNvPr>
          <p:cNvSpPr txBox="1">
            <a:spLocks/>
          </p:cNvSpPr>
          <p:nvPr/>
        </p:nvSpPr>
        <p:spPr>
          <a:xfrm>
            <a:off x="245646" y="1522688"/>
            <a:ext cx="11627556" cy="43110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15000"/>
              </a:lnSpc>
              <a:buNone/>
            </a:pP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Interpretation strongly depends on how seroprevalence is determined, including controls used and selected cutoff. </a:t>
            </a:r>
          </a:p>
          <a:p>
            <a:pPr marL="457200" lvl="1" indent="0" algn="ctr">
              <a:lnSpc>
                <a:spcPct val="115000"/>
              </a:lnSpc>
              <a:buNone/>
            </a:pPr>
            <a:endParaRPr lang="en-US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5000"/>
              </a:lnSpc>
              <a:buNone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the seroprevalence of rubella (WRUV): </a:t>
            </a:r>
          </a:p>
          <a:p>
            <a:pPr marL="74295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Percentage of people who have been exposed to vaccine or natural infection.</a:t>
            </a:r>
          </a:p>
          <a:p>
            <a:pPr marL="74295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we know there’s no/little vaccination, we may assume seroprevalence is due to natural infection, or vice versa. 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Since cutoff is a correlate as protection, seroprevalence could also indicate which individuals are susceptible to future infection, and whether there could be outbreaks in a region.</a:t>
            </a:r>
          </a:p>
          <a:p>
            <a:endParaRPr lang="en-US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D4C872-B497-C805-6B66-E976F7A83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365125"/>
            <a:ext cx="11051823" cy="1325563"/>
          </a:xfrm>
        </p:spPr>
        <p:txBody>
          <a:bodyPr/>
          <a:lstStyle/>
          <a:p>
            <a:r>
              <a:rPr lang="en-US" dirty="0"/>
              <a:t>Question: How do we interpret seroprevalence?</a:t>
            </a:r>
          </a:p>
        </p:txBody>
      </p:sp>
    </p:spTree>
    <p:extLst>
      <p:ext uri="{BB962C8B-B14F-4D97-AF65-F5344CB8AC3E}">
        <p14:creationId xmlns:p14="http://schemas.microsoft.com/office/powerpoint/2010/main" val="414889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AF65-ACC8-02E9-BAAA-410AD7362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365125"/>
            <a:ext cx="11051823" cy="1325563"/>
          </a:xfrm>
        </p:spPr>
        <p:txBody>
          <a:bodyPr/>
          <a:lstStyle/>
          <a:p>
            <a:r>
              <a:rPr lang="en-US" dirty="0"/>
              <a:t>Question: How do we interpret seroprevalence?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A31CA-9D02-A267-EC10-A2016E0E8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3" y="180499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How would we interpret seroprevalence if there is NOT a correlate of protection?</a:t>
            </a:r>
          </a:p>
        </p:txBody>
      </p:sp>
    </p:spTree>
    <p:extLst>
      <p:ext uri="{BB962C8B-B14F-4D97-AF65-F5344CB8AC3E}">
        <p14:creationId xmlns:p14="http://schemas.microsoft.com/office/powerpoint/2010/main" val="1354356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4F15-62EA-517A-97D7-3C917C7F4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03998-8D19-413F-D557-FDE476559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121" y="1690688"/>
            <a:ext cx="7597140" cy="4351338"/>
          </a:xfrm>
        </p:spPr>
        <p:txBody>
          <a:bodyPr/>
          <a:lstStyle/>
          <a:p>
            <a:r>
              <a:rPr lang="en-US" dirty="0"/>
              <a:t>Data visualization</a:t>
            </a:r>
          </a:p>
          <a:p>
            <a:r>
              <a:rPr lang="en-US" dirty="0"/>
              <a:t>Why binarize serological data? </a:t>
            </a:r>
          </a:p>
          <a:p>
            <a:r>
              <a:rPr lang="en-US" dirty="0"/>
              <a:t>Calculating seroprevalence from a cutoff</a:t>
            </a:r>
          </a:p>
          <a:p>
            <a:r>
              <a:rPr lang="en-US" dirty="0"/>
              <a:t>Selecting controls</a:t>
            </a:r>
          </a:p>
        </p:txBody>
      </p:sp>
    </p:spTree>
    <p:extLst>
      <p:ext uri="{BB962C8B-B14F-4D97-AF65-F5344CB8AC3E}">
        <p14:creationId xmlns:p14="http://schemas.microsoft.com/office/powerpoint/2010/main" val="86817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29247-2DEE-A52D-0A72-6D811C48E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3" y="18113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How would we interpret seroprevalence if there is NOT a correlate of protection?</a:t>
            </a:r>
          </a:p>
          <a:p>
            <a:r>
              <a:rPr lang="en-US" dirty="0"/>
              <a:t>For antigens in general, seroprevalence could indicate:</a:t>
            </a:r>
          </a:p>
          <a:p>
            <a:pPr lvl="1"/>
            <a:r>
              <a:rPr lang="en-US" dirty="0"/>
              <a:t>Population ever exposed to pathogen or vaccine</a:t>
            </a:r>
          </a:p>
          <a:p>
            <a:pPr lvl="1"/>
            <a:r>
              <a:rPr lang="en-US" dirty="0"/>
              <a:t>Population with recent infection</a:t>
            </a:r>
          </a:p>
          <a:p>
            <a:pPr lvl="1"/>
            <a:r>
              <a:rPr lang="en-US" dirty="0"/>
              <a:t>Population with symptomatic infection</a:t>
            </a:r>
          </a:p>
          <a:p>
            <a:pPr lvl="1"/>
            <a:r>
              <a:rPr lang="en-US" dirty="0"/>
              <a:t>Cross-reactive antibody responses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61B93DF-0EF6-666C-28EA-BF0ECBB27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365125"/>
            <a:ext cx="11051823" cy="1325563"/>
          </a:xfrm>
        </p:spPr>
        <p:txBody>
          <a:bodyPr/>
          <a:lstStyle/>
          <a:p>
            <a:r>
              <a:rPr lang="en-US" dirty="0"/>
              <a:t>Question: How do we interpret seroprevalence?</a:t>
            </a:r>
          </a:p>
        </p:txBody>
      </p:sp>
    </p:spTree>
    <p:extLst>
      <p:ext uri="{BB962C8B-B14F-4D97-AF65-F5344CB8AC3E}">
        <p14:creationId xmlns:p14="http://schemas.microsoft.com/office/powerpoint/2010/main" val="242034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C67F2-F3E5-A50F-A7C5-2EF0A34C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E5214-2F99-3603-C4C1-121D10610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we don’t have a correlate of protection, we can use control samples to determine cutoffs for seropositivity.</a:t>
            </a:r>
          </a:p>
          <a:p>
            <a:pPr marL="800100" lvl="1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Ideally, we could have positive and negative controls. </a:t>
            </a:r>
          </a:p>
          <a:p>
            <a:pPr marL="800100" lvl="1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Often, we only </a:t>
            </a:r>
            <a:r>
              <a:rPr lang="en-US" sz="2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have negative controls, and sometimes we don’t have positive or negative controls.</a:t>
            </a: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controls we use to establish cutoffs can affect our interpretation of seroprevalence.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8CD1-12C2-3907-41D4-F0A5A9A1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Non-target antigen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1FF55-39F5-9352-E18D-29E7BB351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93089" cy="4351338"/>
          </a:xfrm>
        </p:spPr>
        <p:txBody>
          <a:bodyPr/>
          <a:lstStyle/>
          <a:p>
            <a:r>
              <a:rPr lang="en-US" dirty="0"/>
              <a:t>We also have controls with non-target antigens (SNAP in our dataset, other common ones are GST and Vero cell).</a:t>
            </a:r>
          </a:p>
          <a:p>
            <a:r>
              <a:rPr lang="en-US" dirty="0"/>
              <a:t>These controls can ensure that the plate ran correctly, whether values are similar between plates, and high values can indicate non-specific binding.</a:t>
            </a:r>
          </a:p>
          <a:p>
            <a:r>
              <a:rPr lang="en-US" dirty="0"/>
              <a:t>The non-target antigen values should ideally not differ between samples with high and low antigen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CA42F-EE7A-708B-4F09-08A201B6C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383" y="1292949"/>
            <a:ext cx="311985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94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18A3A-1137-C5FC-BF5F-70B892AD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controls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F3BB0-8E18-4F0A-7809-AAA20A88B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017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Often, positive controls are based on antibody responses from people who have symptomatic disease. </a:t>
            </a:r>
          </a:p>
          <a:p>
            <a:pPr>
              <a:lnSpc>
                <a:spcPct val="115000"/>
              </a:lnSpc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might positive controls differ from positives in samples?</a:t>
            </a:r>
          </a:p>
        </p:txBody>
      </p:sp>
    </p:spTree>
    <p:extLst>
      <p:ext uri="{BB962C8B-B14F-4D97-AF65-F5344CB8AC3E}">
        <p14:creationId xmlns:p14="http://schemas.microsoft.com/office/powerpoint/2010/main" val="2856764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CFD13-5E28-17E5-E27B-7C80C08B4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50C4B-CACB-7D91-7AD3-9EAA81DF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controls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12522-68ED-F54E-A149-754C5AAB7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017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Often, positive controls are based on antibody responses from people who have symptomatic disease. </a:t>
            </a:r>
          </a:p>
          <a:p>
            <a:pPr>
              <a:lnSpc>
                <a:spcPct val="115000"/>
              </a:lnSpc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might positive controls differ from positives in samples?</a:t>
            </a:r>
          </a:p>
          <a:p>
            <a:pPr lvl="2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26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Vaccination vs. natural infection</a:t>
            </a:r>
          </a:p>
          <a:p>
            <a:pPr lvl="2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26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Intensity of infection – severe, symptomatic, asymptomatic – (controls may be more likely to have clinical or severe infection)</a:t>
            </a:r>
          </a:p>
          <a:p>
            <a:pPr lvl="2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6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Timing since infection (controls likely were taken from acute infection phase)</a:t>
            </a:r>
          </a:p>
          <a:p>
            <a:pPr>
              <a:lnSpc>
                <a:spcPct val="115000"/>
              </a:lnSpc>
            </a:pPr>
            <a:endParaRPr lang="en-US" sz="30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229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D11A-21F2-D777-EB16-8AAC4B102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C8B9-212A-6332-70B0-1D62491C6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buFont typeface="Symbol" pitchFamily="2" charset="2"/>
              <a:buChar char=""/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populations might be best to get negative controls from?</a:t>
            </a:r>
          </a:p>
        </p:txBody>
      </p:sp>
    </p:spTree>
    <p:extLst>
      <p:ext uri="{BB962C8B-B14F-4D97-AF65-F5344CB8AC3E}">
        <p14:creationId xmlns:p14="http://schemas.microsoft.com/office/powerpoint/2010/main" val="2594302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AF7FE-3E55-EEA7-DA08-3B319CD5D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1CBF-80F0-35D0-185C-3F4CDBD08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70CA7-903B-3AEF-1795-41954B5D9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buFont typeface="Symbol" pitchFamily="2" charset="2"/>
              <a:buChar char=""/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populations might be best to get negative controls from?</a:t>
            </a:r>
          </a:p>
          <a:p>
            <a:pPr lvl="1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Non-endemic area (likely to be adults)</a:t>
            </a:r>
          </a:p>
          <a:p>
            <a:pPr lvl="1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Very young presumed unexposed (likely to be from target population)</a:t>
            </a:r>
          </a:p>
          <a:p>
            <a:pPr>
              <a:lnSpc>
                <a:spcPct val="115000"/>
              </a:lnSpc>
              <a:buFont typeface="Symbol" pitchFamily="2" charset="2"/>
              <a:buChar char=""/>
            </a:pP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903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754C4-FF43-3212-563D-F35F1CC4E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18FA0-69D7-C569-7D82-4A705757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36A5A-AA19-4D2A-8A79-4DDCE13F5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buFont typeface="Symbol" pitchFamily="2" charset="2"/>
              <a:buChar char=""/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populations might be best to get negative controls from?</a:t>
            </a:r>
          </a:p>
          <a:p>
            <a:pPr lvl="1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Non-endemic area (likely to be adults)</a:t>
            </a:r>
          </a:p>
          <a:p>
            <a:pPr lvl="1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Very young presumed unexposed (likely to be from target population)</a:t>
            </a:r>
          </a:p>
          <a:p>
            <a:pPr>
              <a:lnSpc>
                <a:spcPct val="115000"/>
              </a:lnSpc>
              <a:buFont typeface="Symbol" pitchFamily="2" charset="2"/>
              <a:buChar char=""/>
            </a:pP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Why would you choose to get - or not get - controls from each of these populations?</a:t>
            </a:r>
            <a:endParaRPr lang="en-US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Font typeface="Symbol" pitchFamily="2" charset="2"/>
              <a:buChar char=""/>
            </a:pP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814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30584-8985-2020-66A1-A29AC9319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002B1-4207-947E-EA40-EF1347FE1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AA80-E257-4C0D-2941-6AABC4CF0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buFont typeface="Symbol" pitchFamily="2" charset="2"/>
              <a:buChar char=""/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populations might be best to get negative controls from?</a:t>
            </a:r>
          </a:p>
          <a:p>
            <a:pPr lvl="1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Non-endemic area (likely to be adults)</a:t>
            </a:r>
          </a:p>
          <a:p>
            <a:pPr lvl="1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Very young presumed unexposed (likely to be from target population)</a:t>
            </a:r>
          </a:p>
          <a:p>
            <a:pPr>
              <a:lnSpc>
                <a:spcPct val="115000"/>
              </a:lnSpc>
              <a:buFont typeface="Symbol" pitchFamily="2" charset="2"/>
              <a:buChar char=""/>
            </a:pP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Why would you choose to get - or not get - controls from each of these populations?</a:t>
            </a:r>
          </a:p>
          <a:p>
            <a:pPr lvl="1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Controls from non-endemic area may differ from target population in many ways (geographic, socioeconomic, disease history)</a:t>
            </a:r>
          </a:p>
          <a:p>
            <a:pPr lvl="1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Very young immune systems vs. adult immune systems</a:t>
            </a:r>
          </a:p>
          <a:p>
            <a:pPr>
              <a:lnSpc>
                <a:spcPct val="115000"/>
              </a:lnSpc>
              <a:buFont typeface="Symbol" pitchFamily="2" charset="2"/>
              <a:buChar char=""/>
            </a:pP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271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C8CBA-3D56-3D4D-EFC5-E6438AA4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8AEDE-9015-DCCE-B184-19C482A99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6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36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</a:t>
            </a:r>
            <a:r>
              <a:rPr lang="en-US" sz="3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 may not have ideal controls. </a:t>
            </a:r>
          </a:p>
          <a:p>
            <a:pPr marL="0" indent="0" algn="ctr">
              <a:buNone/>
            </a:pPr>
            <a:endParaRPr lang="en-US" sz="36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3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 should understand the assumptions/biases of your controls!</a:t>
            </a:r>
            <a:endParaRPr lang="en-US" sz="3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35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2CAC8-4E69-1FB3-6322-77A5B275A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serological data with 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27A07-66BF-0402-232F-0ECA96F3F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25601"/>
            <a:ext cx="10515600" cy="92534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would you compare the different distributions of data (untransformed)? </a:t>
            </a:r>
          </a:p>
        </p:txBody>
      </p:sp>
      <p:pic>
        <p:nvPicPr>
          <p:cNvPr id="13" name="Picture 12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996E3241-9B6E-8A12-3FA3-9B50EBA89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8262"/>
            <a:ext cx="81915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644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510F7-6FB9-CB6D-166B-B0B10187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CD9E5-F605-FC4F-6971-2ED435FBD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You should visualize your data before conducting analysis.</a:t>
            </a:r>
          </a:p>
          <a:p>
            <a:r>
              <a:rPr lang="en-US" sz="3000" dirty="0"/>
              <a:t>It can be useful to classify samples as seropositive and seronegative, and to calculate seropositivity.</a:t>
            </a:r>
          </a:p>
          <a:p>
            <a:r>
              <a:rPr lang="en-US" sz="3000" dirty="0"/>
              <a:t>It’s important to understand the controls you use, and how these will affect your inference.</a:t>
            </a:r>
          </a:p>
        </p:txBody>
      </p:sp>
    </p:spTree>
    <p:extLst>
      <p:ext uri="{BB962C8B-B14F-4D97-AF65-F5344CB8AC3E}">
        <p14:creationId xmlns:p14="http://schemas.microsoft.com/office/powerpoint/2010/main" val="2160286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6AA83-3018-9F8F-528F-89CC66F7B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ptos" panose="020B0004020202020204" pitchFamily="34" charset="0"/>
              </a:rPr>
              <a:t>Lecture 4B: Determining serostatus and estimating seroprevalence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6E2E0-2D58-C0D2-AA8B-7971B5E44E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May 22, 2025</a:t>
            </a:r>
          </a:p>
          <a:p>
            <a:r>
              <a:rPr lang="en-US" dirty="0" err="1"/>
              <a:t>Seroanalytics</a:t>
            </a:r>
            <a:r>
              <a:rPr lang="en-US" dirty="0"/>
              <a:t> Training</a:t>
            </a:r>
            <a:br>
              <a:rPr lang="en-US" dirty="0"/>
            </a:br>
            <a:r>
              <a:rPr lang="en-US" dirty="0"/>
              <a:t>Blantyre, Malawi</a:t>
            </a:r>
          </a:p>
        </p:txBody>
      </p:sp>
    </p:spTree>
    <p:extLst>
      <p:ext uri="{BB962C8B-B14F-4D97-AF65-F5344CB8AC3E}">
        <p14:creationId xmlns:p14="http://schemas.microsoft.com/office/powerpoint/2010/main" val="10623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C6ED-7753-E4DA-1687-6B1D51581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711C6-E21D-763E-C102-4A5DF9958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choose a cutoff method</a:t>
            </a:r>
          </a:p>
          <a:p>
            <a:r>
              <a:rPr lang="en-US" dirty="0"/>
              <a:t>Sensitivity and specificity</a:t>
            </a:r>
          </a:p>
          <a:p>
            <a:r>
              <a:rPr lang="en-US" dirty="0"/>
              <a:t>Apply different methods for cutoffs </a:t>
            </a:r>
          </a:p>
          <a:p>
            <a:pPr lvl="1"/>
            <a:r>
              <a:rPr lang="en-US" dirty="0"/>
              <a:t>ROC curves</a:t>
            </a:r>
          </a:p>
          <a:p>
            <a:pPr lvl="1"/>
            <a:r>
              <a:rPr lang="en-US" dirty="0"/>
              <a:t>Mean + SD of negative controls </a:t>
            </a:r>
          </a:p>
          <a:p>
            <a:pPr lvl="1"/>
            <a:r>
              <a:rPr lang="en-US" dirty="0"/>
              <a:t>Mixture model</a:t>
            </a:r>
          </a:p>
        </p:txBody>
      </p:sp>
    </p:spTree>
    <p:extLst>
      <p:ext uri="{BB962C8B-B14F-4D97-AF65-F5344CB8AC3E}">
        <p14:creationId xmlns:p14="http://schemas.microsoft.com/office/powerpoint/2010/main" val="2019742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9AF7-B216-A1B6-7AC4-3BB260BF1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3ED50-D9BB-C84B-997D-969A8C4DC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There isn’t always a clear answer for how to chose cutoff methods</a:t>
            </a: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Today we will go through 4 methods for determining a cutoff: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Externally-defined correlate of protection (covered this morning)</a:t>
            </a: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Receiver Operating Characteristic curve (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ROC, based on sensitivity and specificity, using both positive and negative controls)</a:t>
            </a: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Unexposed population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negative controls)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Finite mixture model (FMM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only based on sample results)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9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2D049-42B6-66D1-A28A-834B407B1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44C4-544F-E4FB-8D85-C21C2B28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choosing cutoff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C0045-7EBC-1F19-20E8-BE9CB0AFD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" y="5268911"/>
            <a:ext cx="11193780" cy="1059815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15000"/>
              </a:lnSpc>
              <a:buNone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Serosurveillance of viral and vaccine-preventable diseases using 47-plex assay</a:t>
            </a:r>
          </a:p>
        </p:txBody>
      </p:sp>
      <p:pic>
        <p:nvPicPr>
          <p:cNvPr id="5" name="Picture 4" descr="A close-up of a card&#10;&#10;AI-generated content may be incorrect.">
            <a:extLst>
              <a:ext uri="{FF2B5EF4-FFF2-40B4-BE49-F238E27FC236}">
                <a16:creationId xmlns:a16="http://schemas.microsoft.com/office/drawing/2014/main" id="{53BB7A3E-3CED-D564-1646-D76D1B829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279" y="1894694"/>
            <a:ext cx="5469442" cy="306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91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5148A-5265-F49C-29E1-4FF300417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01BB-21EF-D5A6-F071-F189B8D3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choosing cutoff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602FA-DED3-1B13-080A-9B962A18B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343178"/>
            <a:ext cx="10515600" cy="2021523"/>
          </a:xfrm>
        </p:spPr>
        <p:txBody>
          <a:bodyPr>
            <a:normAutofit lnSpcReduction="10000"/>
          </a:bodyPr>
          <a:lstStyle/>
          <a:p>
            <a:pPr marL="457200" marR="0" lvl="1" indent="0">
              <a:lnSpc>
                <a:spcPct val="115000"/>
              </a:lnSpc>
              <a:buNone/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Bloch et al.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GillSansRegular"/>
              </a:rPr>
              <a:t>Investigation of the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GillSansRegular"/>
              </a:rPr>
              <a:t>sero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GillSansRegular"/>
              </a:rPr>
              <a:t>-epidemiology of vaccine preventable diseases and common viral infections in French populations using a multiplex serological assay. 2024.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GillSansRegular"/>
              </a:rPr>
              <a:t>medRxiv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GillSansRegular"/>
              </a:rPr>
              <a:t>.</a:t>
            </a: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Picture 5" descr="A diagram of a bimodal distribution&#10;&#10;AI-generated content may be incorrect.">
            <a:extLst>
              <a:ext uri="{FF2B5EF4-FFF2-40B4-BE49-F238E27FC236}">
                <a16:creationId xmlns:a16="http://schemas.microsoft.com/office/drawing/2014/main" id="{61EC8034-0BE6-7CCD-B27D-98332B04D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813" y="1344766"/>
            <a:ext cx="6307418" cy="416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80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0CCBA-4EB3-ED20-0244-CD4BCD92A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AD3A-66A3-B75E-4EAD-84AC43C7D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choosing cutoff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ECA26-C492-96E5-CCA9-BEC03E605272}"/>
              </a:ext>
            </a:extLst>
          </p:cNvPr>
          <p:cNvSpPr txBox="1"/>
          <p:nvPr/>
        </p:nvSpPr>
        <p:spPr>
          <a:xfrm>
            <a:off x="3296930" y="1367522"/>
            <a:ext cx="405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Are international standards available (like for correlate of protection)?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140A7DE-E0AF-92CC-8E41-026A7506788F}"/>
              </a:ext>
            </a:extLst>
          </p:cNvPr>
          <p:cNvCxnSpPr>
            <a:cxnSpLocks/>
          </p:cNvCxnSpPr>
          <p:nvPr/>
        </p:nvCxnSpPr>
        <p:spPr>
          <a:xfrm>
            <a:off x="5451630" y="2013854"/>
            <a:ext cx="368105" cy="593747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0BDF1B-894D-2928-FBE3-DA24CD72B45E}"/>
              </a:ext>
            </a:extLst>
          </p:cNvPr>
          <p:cNvCxnSpPr>
            <a:cxnSpLocks/>
          </p:cNvCxnSpPr>
          <p:nvPr/>
        </p:nvCxnSpPr>
        <p:spPr>
          <a:xfrm flipH="1">
            <a:off x="4788104" y="2013853"/>
            <a:ext cx="385689" cy="593748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EF01F29-2EA5-D7C7-BBCC-4DDECC3350BB}"/>
              </a:ext>
            </a:extLst>
          </p:cNvPr>
          <p:cNvSpPr txBox="1"/>
          <p:nvPr/>
        </p:nvSpPr>
        <p:spPr>
          <a:xfrm>
            <a:off x="4269358" y="2126061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84696C-252F-3381-F060-EBC969266444}"/>
              </a:ext>
            </a:extLst>
          </p:cNvPr>
          <p:cNvSpPr txBox="1"/>
          <p:nvPr/>
        </p:nvSpPr>
        <p:spPr>
          <a:xfrm>
            <a:off x="5737965" y="2082800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F966E1-7046-086B-9548-166075D8E9ED}"/>
              </a:ext>
            </a:extLst>
          </p:cNvPr>
          <p:cNvSpPr txBox="1"/>
          <p:nvPr/>
        </p:nvSpPr>
        <p:spPr>
          <a:xfrm>
            <a:off x="3153908" y="2607601"/>
            <a:ext cx="2019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international standard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A90C73-D79C-1A23-298C-EB6DB8BCF7BD}"/>
              </a:ext>
            </a:extLst>
          </p:cNvPr>
          <p:cNvSpPr txBox="1"/>
          <p:nvPr/>
        </p:nvSpPr>
        <p:spPr>
          <a:xfrm>
            <a:off x="5272266" y="2508622"/>
            <a:ext cx="2785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Are positive and negative controls available?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0B9F9B-3EC6-B691-94A7-1A0C4B4E2635}"/>
              </a:ext>
            </a:extLst>
          </p:cNvPr>
          <p:cNvCxnSpPr>
            <a:cxnSpLocks/>
          </p:cNvCxnSpPr>
          <p:nvPr/>
        </p:nvCxnSpPr>
        <p:spPr>
          <a:xfrm>
            <a:off x="7322346" y="3096340"/>
            <a:ext cx="329423" cy="418237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31D148-2031-E680-1E9B-A131E9F0CE5E}"/>
              </a:ext>
            </a:extLst>
          </p:cNvPr>
          <p:cNvCxnSpPr>
            <a:cxnSpLocks/>
          </p:cNvCxnSpPr>
          <p:nvPr/>
        </p:nvCxnSpPr>
        <p:spPr>
          <a:xfrm flipH="1">
            <a:off x="5369713" y="3262867"/>
            <a:ext cx="385689" cy="593748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F9129EB-1326-8DBC-0BCE-0105B888471E}"/>
              </a:ext>
            </a:extLst>
          </p:cNvPr>
          <p:cNvSpPr txBox="1"/>
          <p:nvPr/>
        </p:nvSpPr>
        <p:spPr>
          <a:xfrm>
            <a:off x="4850967" y="3375075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84D1DE-8F80-71E2-6AA2-81EDC431E3B9}"/>
              </a:ext>
            </a:extLst>
          </p:cNvPr>
          <p:cNvSpPr txBox="1"/>
          <p:nvPr/>
        </p:nvSpPr>
        <p:spPr>
          <a:xfrm>
            <a:off x="7592451" y="3051909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D97AF-067A-C804-3C0F-45470D302B79}"/>
              </a:ext>
            </a:extLst>
          </p:cNvPr>
          <p:cNvSpPr txBox="1"/>
          <p:nvPr/>
        </p:nvSpPr>
        <p:spPr>
          <a:xfrm>
            <a:off x="3158739" y="3868342"/>
            <a:ext cx="264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ROC curve; is Youden’s J reasonable?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EDD1AC-CA04-1ACA-F5C9-AC4C42969110}"/>
              </a:ext>
            </a:extLst>
          </p:cNvPr>
          <p:cNvCxnSpPr>
            <a:cxnSpLocks/>
          </p:cNvCxnSpPr>
          <p:nvPr/>
        </p:nvCxnSpPr>
        <p:spPr>
          <a:xfrm>
            <a:off x="3506624" y="4538859"/>
            <a:ext cx="368105" cy="593747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AA8DBA-AA50-56E2-69BE-F97D19CE4BAD}"/>
              </a:ext>
            </a:extLst>
          </p:cNvPr>
          <p:cNvCxnSpPr>
            <a:cxnSpLocks/>
          </p:cNvCxnSpPr>
          <p:nvPr/>
        </p:nvCxnSpPr>
        <p:spPr>
          <a:xfrm flipH="1">
            <a:off x="2843098" y="4538858"/>
            <a:ext cx="385689" cy="593748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E06C18D-3EE7-2D16-E536-6726729DE120}"/>
              </a:ext>
            </a:extLst>
          </p:cNvPr>
          <p:cNvSpPr txBox="1"/>
          <p:nvPr/>
        </p:nvSpPr>
        <p:spPr>
          <a:xfrm>
            <a:off x="2324352" y="465106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FC7755-32FC-91B5-879A-D2B899604FFB}"/>
              </a:ext>
            </a:extLst>
          </p:cNvPr>
          <p:cNvSpPr txBox="1"/>
          <p:nvPr/>
        </p:nvSpPr>
        <p:spPr>
          <a:xfrm>
            <a:off x="3888798" y="471872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CD9217-4C7A-1651-60C9-4CED5BF986B0}"/>
              </a:ext>
            </a:extLst>
          </p:cNvPr>
          <p:cNvSpPr txBox="1"/>
          <p:nvPr/>
        </p:nvSpPr>
        <p:spPr>
          <a:xfrm>
            <a:off x="1376988" y="5148508"/>
            <a:ext cx="2019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Maximize Youden’s J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D81C8F-685E-562A-4C31-E1E421027812}"/>
              </a:ext>
            </a:extLst>
          </p:cNvPr>
          <p:cNvSpPr txBox="1"/>
          <p:nvPr/>
        </p:nvSpPr>
        <p:spPr>
          <a:xfrm>
            <a:off x="2986268" y="5168604"/>
            <a:ext cx="264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Maximize specificity with sensitivity</a:t>
            </a:r>
            <a:r>
              <a:rPr lang="en-US" i="0" dirty="0">
                <a:solidFill>
                  <a:srgbClr val="001D35"/>
                </a:solidFill>
                <a:effectLst/>
              </a:rPr>
              <a:t> ≥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 75%</a:t>
            </a:r>
            <a:endParaRPr lang="en-US" sz="1800" dirty="0"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A74C21-2742-B4A6-C052-C0F4B4258A4F}"/>
              </a:ext>
            </a:extLst>
          </p:cNvPr>
          <p:cNvSpPr txBox="1"/>
          <p:nvPr/>
        </p:nvSpPr>
        <p:spPr>
          <a:xfrm>
            <a:off x="7211453" y="3350517"/>
            <a:ext cx="2184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Are negative controls available?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8C0BDC-F9B2-BFB9-55A5-36B65EA4FDA1}"/>
              </a:ext>
            </a:extLst>
          </p:cNvPr>
          <p:cNvCxnSpPr>
            <a:cxnSpLocks/>
          </p:cNvCxnSpPr>
          <p:nvPr/>
        </p:nvCxnSpPr>
        <p:spPr>
          <a:xfrm>
            <a:off x="9245870" y="3943145"/>
            <a:ext cx="406135" cy="549199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12D19E-62EF-2E28-F9ED-A8630F776B8A}"/>
              </a:ext>
            </a:extLst>
          </p:cNvPr>
          <p:cNvCxnSpPr>
            <a:cxnSpLocks/>
          </p:cNvCxnSpPr>
          <p:nvPr/>
        </p:nvCxnSpPr>
        <p:spPr>
          <a:xfrm flipH="1">
            <a:off x="7902518" y="3958231"/>
            <a:ext cx="366457" cy="534113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B8FF740-4FAC-9F8C-0C46-306BA20A756F}"/>
              </a:ext>
            </a:extLst>
          </p:cNvPr>
          <p:cNvSpPr txBox="1"/>
          <p:nvPr/>
        </p:nvSpPr>
        <p:spPr>
          <a:xfrm>
            <a:off x="7453194" y="3941364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7919F9-69E4-4D63-1AB8-117D5E9A6752}"/>
              </a:ext>
            </a:extLst>
          </p:cNvPr>
          <p:cNvSpPr txBox="1"/>
          <p:nvPr/>
        </p:nvSpPr>
        <p:spPr>
          <a:xfrm>
            <a:off x="9505094" y="3938347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17AE57-C215-FC62-69B1-7FA94C35DA54}"/>
              </a:ext>
            </a:extLst>
          </p:cNvPr>
          <p:cNvSpPr txBox="1"/>
          <p:nvPr/>
        </p:nvSpPr>
        <p:spPr>
          <a:xfrm>
            <a:off x="9336361" y="4383753"/>
            <a:ext cx="18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finite mixture model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C6C25F-F871-A786-BA2A-C07D141F663A}"/>
              </a:ext>
            </a:extLst>
          </p:cNvPr>
          <p:cNvSpPr txBox="1"/>
          <p:nvPr/>
        </p:nvSpPr>
        <p:spPr>
          <a:xfrm>
            <a:off x="6097577" y="4547600"/>
            <a:ext cx="24495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Investigate the performance of: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Mean + 3SD of negative controls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Highest negative control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BC2B96-8A5E-5679-96B7-221161C5A1C0}"/>
              </a:ext>
            </a:extLst>
          </p:cNvPr>
          <p:cNvSpPr txBox="1"/>
          <p:nvPr/>
        </p:nvSpPr>
        <p:spPr>
          <a:xfrm>
            <a:off x="34293" y="6025317"/>
            <a:ext cx="6102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Example from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Zambezia, Mozambique panel;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Carcelen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et al.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09822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9A057-0B46-9150-7E62-F3207C98A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EAA1-68C8-5A58-C38A-3F0B822F5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 may want to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set up a way to decide cutoffs based on: </a:t>
            </a:r>
          </a:p>
          <a:p>
            <a:pPr lvl="1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Previous methods</a:t>
            </a:r>
          </a:p>
          <a:p>
            <a:pPr lvl="1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Sample and/or control 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distributions</a:t>
            </a:r>
          </a:p>
          <a:p>
            <a:pPr lvl="1"/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Information about controls</a:t>
            </a:r>
          </a:p>
          <a:p>
            <a:pPr lvl="1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hether to prioritize minimizing false negatives vs. false positives</a:t>
            </a:r>
            <a:endParaRPr lang="en-US" dirty="0"/>
          </a:p>
          <a:p>
            <a:pPr lvl="1"/>
            <a:r>
              <a:rPr lang="en-US" dirty="0"/>
              <a:t>How you want to interpret seropositivity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1620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2AC92-854D-90F5-48CC-EA351E0B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DCA3A-F156-892B-8DDD-8E1BE12C8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controls in serological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40759-2E5B-D566-2CF0-1E952EA5D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can define controls into the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following categories: </a:t>
            </a:r>
          </a:p>
          <a:p>
            <a:pPr>
              <a:lnSpc>
                <a:spcPct val="115000"/>
              </a:lnSpc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True positives (TP): 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positive, are positive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positives (FP):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positive, are negative</a:t>
            </a:r>
            <a:endParaRPr lang="en-US" sz="24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True negatives (TN): 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negative, are negative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negatives (FN):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negative, are positive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need to have positive and negative controls to know which samples are </a:t>
            </a:r>
            <a:r>
              <a:rPr lang="en-US" sz="2400" b="1" kern="100" dirty="0">
                <a:solidFill>
                  <a:srgbClr val="66ABE5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truly positive 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</a:t>
            </a:r>
            <a:r>
              <a:rPr lang="en-US" sz="24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truly negative</a:t>
            </a:r>
            <a:endParaRPr lang="en-US" sz="2400" b="1" kern="100" dirty="0">
              <a:solidFill>
                <a:schemeClr val="tx2">
                  <a:lumMod val="90000"/>
                  <a:lumOff val="1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4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6F2D0-AD2B-AFC8-8DF1-D87539AF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cutoffs to ZIKA antigen controls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B1027E-4279-35A3-781C-3335E45B1420}"/>
              </a:ext>
            </a:extLst>
          </p:cNvPr>
          <p:cNvSpPr txBox="1"/>
          <p:nvPr/>
        </p:nvSpPr>
        <p:spPr>
          <a:xfrm>
            <a:off x="9460537" y="2247838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True negatives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E6102-EFE1-92E5-00AE-49F98465A767}"/>
              </a:ext>
            </a:extLst>
          </p:cNvPr>
          <p:cNvSpPr txBox="1"/>
          <p:nvPr/>
        </p:nvSpPr>
        <p:spPr>
          <a:xfrm>
            <a:off x="9424138" y="3202425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False positives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48C7C2-9BD3-F2D8-20F5-78E7A77A94C5}"/>
              </a:ext>
            </a:extLst>
          </p:cNvPr>
          <p:cNvSpPr txBox="1"/>
          <p:nvPr/>
        </p:nvSpPr>
        <p:spPr>
          <a:xfrm>
            <a:off x="9460537" y="5138459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ABE5"/>
                </a:solidFill>
              </a:rPr>
              <a:t>True positives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A0B5E8-36B9-C5EA-046D-86C81D09FC87}"/>
              </a:ext>
            </a:extLst>
          </p:cNvPr>
          <p:cNvCxnSpPr>
            <a:cxnSpLocks/>
          </p:cNvCxnSpPr>
          <p:nvPr/>
        </p:nvCxnSpPr>
        <p:spPr>
          <a:xfrm flipH="1">
            <a:off x="8852638" y="2439630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AAC604-5E68-6E72-AB7D-6C845D78AD2B}"/>
              </a:ext>
            </a:extLst>
          </p:cNvPr>
          <p:cNvCxnSpPr>
            <a:cxnSpLocks/>
          </p:cNvCxnSpPr>
          <p:nvPr/>
        </p:nvCxnSpPr>
        <p:spPr>
          <a:xfrm flipH="1">
            <a:off x="8852638" y="3390830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2C0DC5-6845-598F-31D9-9EC411DECEBE}"/>
              </a:ext>
            </a:extLst>
          </p:cNvPr>
          <p:cNvCxnSpPr>
            <a:cxnSpLocks/>
          </p:cNvCxnSpPr>
          <p:nvPr/>
        </p:nvCxnSpPr>
        <p:spPr>
          <a:xfrm flipH="1">
            <a:off x="8889037" y="5259804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1FC9F33-15D6-514D-BC51-F25D82EB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40" y="1690688"/>
            <a:ext cx="7772400" cy="41431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16CA9C-EED4-507C-F1F3-004C27DA1276}"/>
              </a:ext>
            </a:extLst>
          </p:cNvPr>
          <p:cNvSpPr txBox="1"/>
          <p:nvPr/>
        </p:nvSpPr>
        <p:spPr>
          <a:xfrm>
            <a:off x="9424138" y="4243013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5F46A0C-131C-85A0-9D38-6EC7A331F74E}"/>
              </a:ext>
            </a:extLst>
          </p:cNvPr>
          <p:cNvCxnSpPr>
            <a:cxnSpLocks/>
          </p:cNvCxnSpPr>
          <p:nvPr/>
        </p:nvCxnSpPr>
        <p:spPr>
          <a:xfrm flipH="1">
            <a:off x="8852638" y="4364358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5FF058-C3E8-7410-27BB-A8D1A41DCD46}"/>
              </a:ext>
            </a:extLst>
          </p:cNvPr>
          <p:cNvSpPr/>
          <p:nvPr/>
        </p:nvSpPr>
        <p:spPr>
          <a:xfrm>
            <a:off x="7315200" y="1730444"/>
            <a:ext cx="1457739" cy="323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Serostatus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9B3FCD-E663-E162-45E3-DA2BA8FE90E2}"/>
              </a:ext>
            </a:extLst>
          </p:cNvPr>
          <p:cNvCxnSpPr>
            <a:cxnSpLocks/>
          </p:cNvCxnSpPr>
          <p:nvPr/>
        </p:nvCxnSpPr>
        <p:spPr>
          <a:xfrm flipH="1">
            <a:off x="8839386" y="1916169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52349E3-B2EA-8C9E-E85C-4832F23E1119}"/>
              </a:ext>
            </a:extLst>
          </p:cNvPr>
          <p:cNvSpPr txBox="1"/>
          <p:nvPr/>
        </p:nvSpPr>
        <p:spPr>
          <a:xfrm>
            <a:off x="9460537" y="1707599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Based on cutoff</a:t>
            </a:r>
          </a:p>
        </p:txBody>
      </p:sp>
    </p:spTree>
    <p:extLst>
      <p:ext uri="{BB962C8B-B14F-4D97-AF65-F5344CB8AC3E}">
        <p14:creationId xmlns:p14="http://schemas.microsoft.com/office/powerpoint/2010/main" val="33390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498CB-8F11-0362-5429-FD50D521C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2356E-F018-086C-9F5F-6BB11738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serological data with 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5F88F-2478-2DCD-9A1D-DDC50C836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45410"/>
            <a:ext cx="9591675" cy="92534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would you compare the different distributions of data (log transformation)? </a:t>
            </a:r>
          </a:p>
        </p:txBody>
      </p:sp>
      <p:pic>
        <p:nvPicPr>
          <p:cNvPr id="13" name="Picture 12" descr="A graph of different sizes of blue color&#10;&#10;AI-generated content may be incorrect.">
            <a:extLst>
              <a:ext uri="{FF2B5EF4-FFF2-40B4-BE49-F238E27FC236}">
                <a16:creationId xmlns:a16="http://schemas.microsoft.com/office/drawing/2014/main" id="{7C73A7D0-009E-8716-07DF-911340C52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64954"/>
            <a:ext cx="8256182" cy="412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1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C249-E32F-8B41-2F84-CB46B6D5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2X2 table for ZIKA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0EE55-375C-04C5-B88F-6BC3AA0D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17575"/>
          </a:xfrm>
        </p:spPr>
        <p:txBody>
          <a:bodyPr/>
          <a:lstStyle/>
          <a:p>
            <a:r>
              <a:rPr lang="en-US" dirty="0"/>
              <a:t>A 2x2 table is a way to summarize TPs, FPs, TNs, and TPs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D4E216-2959-F19B-E6C5-D86F6566D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919934"/>
              </p:ext>
            </p:extLst>
          </p:nvPr>
        </p:nvGraphicFramePr>
        <p:xfrm>
          <a:off x="1105264" y="2878137"/>
          <a:ext cx="7370957" cy="189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801">
                  <a:extLst>
                    <a:ext uri="{9D8B030D-6E8A-4147-A177-3AD203B41FA5}">
                      <a16:colId xmlns:a16="http://schemas.microsoft.com/office/drawing/2014/main" val="1610809108"/>
                    </a:ext>
                  </a:extLst>
                </a:gridCol>
                <a:gridCol w="2067307">
                  <a:extLst>
                    <a:ext uri="{9D8B030D-6E8A-4147-A177-3AD203B41FA5}">
                      <a16:colId xmlns:a16="http://schemas.microsoft.com/office/drawing/2014/main" val="3207027330"/>
                    </a:ext>
                  </a:extLst>
                </a:gridCol>
                <a:gridCol w="1374354">
                  <a:extLst>
                    <a:ext uri="{9D8B030D-6E8A-4147-A177-3AD203B41FA5}">
                      <a16:colId xmlns:a16="http://schemas.microsoft.com/office/drawing/2014/main" val="4064368562"/>
                    </a:ext>
                  </a:extLst>
                </a:gridCol>
                <a:gridCol w="1524495">
                  <a:extLst>
                    <a:ext uri="{9D8B030D-6E8A-4147-A177-3AD203B41FA5}">
                      <a16:colId xmlns:a16="http://schemas.microsoft.com/office/drawing/2014/main" val="1771224322"/>
                    </a:ext>
                  </a:extLst>
                </a:gridCol>
              </a:tblGrid>
              <a:tr h="52414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True disease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6956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59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Serostatus</a:t>
                      </a:r>
                      <a:r>
                        <a:rPr lang="en-US" sz="2400" b="1" baseline="0" dirty="0"/>
                        <a:t> based on cutoff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433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1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15F0117-50AB-F24F-477D-D58C9765991E}"/>
              </a:ext>
            </a:extLst>
          </p:cNvPr>
          <p:cNvSpPr txBox="1"/>
          <p:nvPr/>
        </p:nvSpPr>
        <p:spPr>
          <a:xfrm>
            <a:off x="9180104" y="4404552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True negatives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58384-A920-A0C7-3EFD-F5E2BB521A9C}"/>
              </a:ext>
            </a:extLst>
          </p:cNvPr>
          <p:cNvSpPr txBox="1"/>
          <p:nvPr/>
        </p:nvSpPr>
        <p:spPr>
          <a:xfrm>
            <a:off x="9180104" y="3864819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False positives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27395-0A9F-9EB9-D832-38744A7E8261}"/>
              </a:ext>
            </a:extLst>
          </p:cNvPr>
          <p:cNvSpPr txBox="1"/>
          <p:nvPr/>
        </p:nvSpPr>
        <p:spPr>
          <a:xfrm>
            <a:off x="3542451" y="3268218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ABE5"/>
                </a:solidFill>
              </a:rPr>
              <a:t>True positives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A708B-4290-3020-099F-0AF3180CCDB8}"/>
              </a:ext>
            </a:extLst>
          </p:cNvPr>
          <p:cNvCxnSpPr>
            <a:cxnSpLocks/>
          </p:cNvCxnSpPr>
          <p:nvPr/>
        </p:nvCxnSpPr>
        <p:spPr>
          <a:xfrm flipH="1">
            <a:off x="8572205" y="4596344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562D7A-00B6-06BD-25EB-DFF21FA14A0E}"/>
              </a:ext>
            </a:extLst>
          </p:cNvPr>
          <p:cNvCxnSpPr>
            <a:cxnSpLocks/>
          </p:cNvCxnSpPr>
          <p:nvPr/>
        </p:nvCxnSpPr>
        <p:spPr>
          <a:xfrm flipH="1">
            <a:off x="8608604" y="4053224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816DDE-267F-876A-7BCA-72C9F2293DA8}"/>
              </a:ext>
            </a:extLst>
          </p:cNvPr>
          <p:cNvCxnSpPr>
            <a:cxnSpLocks/>
          </p:cNvCxnSpPr>
          <p:nvPr/>
        </p:nvCxnSpPr>
        <p:spPr>
          <a:xfrm>
            <a:off x="5136160" y="3593421"/>
            <a:ext cx="909094" cy="4560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2C9213-2906-5C35-9020-7CA7A4949107}"/>
              </a:ext>
            </a:extLst>
          </p:cNvPr>
          <p:cNvSpPr txBox="1"/>
          <p:nvPr/>
        </p:nvSpPr>
        <p:spPr>
          <a:xfrm>
            <a:off x="5345980" y="5200045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96878A-48D4-F910-9A50-CC1E7838FD96}"/>
              </a:ext>
            </a:extLst>
          </p:cNvPr>
          <p:cNvCxnSpPr>
            <a:cxnSpLocks/>
          </p:cNvCxnSpPr>
          <p:nvPr/>
        </p:nvCxnSpPr>
        <p:spPr>
          <a:xfrm flipV="1">
            <a:off x="6271530" y="4773884"/>
            <a:ext cx="0" cy="42616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33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D6721-2FEE-3204-100F-307E87F56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2EEAE-E6EC-C98F-A123-910B2E235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False positives </a:t>
            </a:r>
            <a:r>
              <a:rPr lang="en-US" sz="3600" dirty="0"/>
              <a:t>and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  <a:r>
              <a:rPr lang="en-US" sz="3600" dirty="0"/>
              <a:t>: which are “worse”?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E8B51-6F1F-37B1-B4CA-CFC8B0C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When would we want to </a:t>
            </a:r>
            <a:r>
              <a:rPr lang="en-US" sz="3200" b="1" dirty="0"/>
              <a:t>minimize false positives</a:t>
            </a:r>
            <a:r>
              <a:rPr lang="en-US" sz="3200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3200" dirty="0"/>
              <a:t>When would we want to </a:t>
            </a:r>
            <a:r>
              <a:rPr lang="en-US" sz="3200" b="1" dirty="0"/>
              <a:t>minimize false negatives</a:t>
            </a:r>
            <a:r>
              <a:rPr lang="en-US" sz="3200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4273434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03317656-D064-89A0-AC8A-8D4E6C77D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785" y="1733385"/>
            <a:ext cx="4480560" cy="4480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462EFB-BDF4-0255-19C1-752DAC6B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way to think about this…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7120004-E908-0433-1CBE-B4C00388B7FE}"/>
              </a:ext>
            </a:extLst>
          </p:cNvPr>
          <p:cNvSpPr/>
          <p:nvPr/>
        </p:nvSpPr>
        <p:spPr>
          <a:xfrm>
            <a:off x="4134678" y="1907743"/>
            <a:ext cx="1179444" cy="3659113"/>
          </a:xfrm>
          <a:custGeom>
            <a:avLst/>
            <a:gdLst>
              <a:gd name="connsiteX0" fmla="*/ 0 w 1179444"/>
              <a:gd name="connsiteY0" fmla="*/ 3632611 h 3659115"/>
              <a:gd name="connsiteX1" fmla="*/ 159026 w 1179444"/>
              <a:gd name="connsiteY1" fmla="*/ 2439915 h 3659115"/>
              <a:gd name="connsiteX2" fmla="*/ 490331 w 1179444"/>
              <a:gd name="connsiteY2" fmla="*/ 306315 h 3659115"/>
              <a:gd name="connsiteX3" fmla="*/ 781879 w 1179444"/>
              <a:gd name="connsiteY3" fmla="*/ 372576 h 3659115"/>
              <a:gd name="connsiteX4" fmla="*/ 1179444 w 1179444"/>
              <a:gd name="connsiteY4" fmla="*/ 3659115 h 365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444" h="3659115">
                <a:moveTo>
                  <a:pt x="0" y="3632611"/>
                </a:moveTo>
                <a:cubicBezTo>
                  <a:pt x="38652" y="3313454"/>
                  <a:pt x="77304" y="2994298"/>
                  <a:pt x="159026" y="2439915"/>
                </a:cubicBezTo>
                <a:cubicBezTo>
                  <a:pt x="240748" y="1885532"/>
                  <a:pt x="386522" y="650871"/>
                  <a:pt x="490331" y="306315"/>
                </a:cubicBezTo>
                <a:cubicBezTo>
                  <a:pt x="594140" y="-38242"/>
                  <a:pt x="667027" y="-186224"/>
                  <a:pt x="781879" y="372576"/>
                </a:cubicBezTo>
                <a:cubicBezTo>
                  <a:pt x="896731" y="931376"/>
                  <a:pt x="1038087" y="2295245"/>
                  <a:pt x="1179444" y="3659115"/>
                </a:cubicBezTo>
              </a:path>
            </a:pathLst>
          </a:custGeom>
          <a:solidFill>
            <a:schemeClr val="tx2">
              <a:lumMod val="90000"/>
              <a:lumOff val="10000"/>
              <a:alpha val="51000"/>
            </a:schemeClr>
          </a:solidFill>
          <a:ln w="53975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sero</a:t>
            </a:r>
            <a:r>
              <a:rPr lang="en-US" sz="1400" b="1" dirty="0"/>
              <a:t>-    negative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710CDC0-0919-A4E3-8266-0631C627CEC1}"/>
              </a:ext>
            </a:extLst>
          </p:cNvPr>
          <p:cNvSpPr/>
          <p:nvPr/>
        </p:nvSpPr>
        <p:spPr>
          <a:xfrm>
            <a:off x="4823793" y="3577376"/>
            <a:ext cx="2080591" cy="1989480"/>
          </a:xfrm>
          <a:custGeom>
            <a:avLst/>
            <a:gdLst>
              <a:gd name="connsiteX0" fmla="*/ 0 w 2080591"/>
              <a:gd name="connsiteY0" fmla="*/ 1936473 h 1949725"/>
              <a:gd name="connsiteX1" fmla="*/ 238539 w 2080591"/>
              <a:gd name="connsiteY1" fmla="*/ 1114838 h 1949725"/>
              <a:gd name="connsiteX2" fmla="*/ 702365 w 2080591"/>
              <a:gd name="connsiteY2" fmla="*/ 120925 h 1949725"/>
              <a:gd name="connsiteX3" fmla="*/ 1192695 w 2080591"/>
              <a:gd name="connsiteY3" fmla="*/ 94421 h 1949725"/>
              <a:gd name="connsiteX4" fmla="*/ 1550504 w 2080591"/>
              <a:gd name="connsiteY4" fmla="*/ 823291 h 1949725"/>
              <a:gd name="connsiteX5" fmla="*/ 1855304 w 2080591"/>
              <a:gd name="connsiteY5" fmla="*/ 1472647 h 1949725"/>
              <a:gd name="connsiteX6" fmla="*/ 2080591 w 2080591"/>
              <a:gd name="connsiteY6" fmla="*/ 1949725 h 194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0591" h="1949725">
                <a:moveTo>
                  <a:pt x="0" y="1936473"/>
                </a:moveTo>
                <a:cubicBezTo>
                  <a:pt x="60739" y="1676951"/>
                  <a:pt x="121478" y="1417429"/>
                  <a:pt x="238539" y="1114838"/>
                </a:cubicBezTo>
                <a:cubicBezTo>
                  <a:pt x="355600" y="812247"/>
                  <a:pt x="543339" y="290994"/>
                  <a:pt x="702365" y="120925"/>
                </a:cubicBezTo>
                <a:cubicBezTo>
                  <a:pt x="861391" y="-49144"/>
                  <a:pt x="1051339" y="-22640"/>
                  <a:pt x="1192695" y="94421"/>
                </a:cubicBezTo>
                <a:cubicBezTo>
                  <a:pt x="1334051" y="211482"/>
                  <a:pt x="1440069" y="593587"/>
                  <a:pt x="1550504" y="823291"/>
                </a:cubicBezTo>
                <a:cubicBezTo>
                  <a:pt x="1660939" y="1052995"/>
                  <a:pt x="1855304" y="1472647"/>
                  <a:pt x="1855304" y="1472647"/>
                </a:cubicBezTo>
                <a:lnTo>
                  <a:pt x="2080591" y="1949725"/>
                </a:lnTo>
              </a:path>
            </a:pathLst>
          </a:custGeom>
          <a:solidFill>
            <a:srgbClr val="66ABE5">
              <a:alpha val="68000"/>
            </a:srgbClr>
          </a:solidFill>
          <a:ln w="53975">
            <a:solidFill>
              <a:srgbClr val="66AB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sero</a:t>
            </a:r>
            <a:r>
              <a:rPr lang="en-US" sz="1400" b="1" dirty="0"/>
              <a:t>- </a:t>
            </a:r>
          </a:p>
          <a:p>
            <a:pPr algn="ctr"/>
            <a:r>
              <a:rPr lang="en-US" sz="1400" b="1" dirty="0"/>
              <a:t>positive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1BA7D5-DEDF-5F8E-334B-A31CBE97125F}"/>
              </a:ext>
            </a:extLst>
          </p:cNvPr>
          <p:cNvCxnSpPr>
            <a:cxnSpLocks/>
          </p:cNvCxnSpPr>
          <p:nvPr/>
        </p:nvCxnSpPr>
        <p:spPr>
          <a:xfrm>
            <a:off x="5330451" y="1560056"/>
            <a:ext cx="0" cy="4465185"/>
          </a:xfrm>
          <a:prstGeom prst="line">
            <a:avLst/>
          </a:prstGeom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6B1F18-1D14-AB54-BF0B-6713F62BB3A0}"/>
              </a:ext>
            </a:extLst>
          </p:cNvPr>
          <p:cNvSpPr txBox="1"/>
          <p:nvPr/>
        </p:nvSpPr>
        <p:spPr>
          <a:xfrm>
            <a:off x="5972976" y="1560056"/>
            <a:ext cx="2942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minimize false positives (maximize specificity)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F4B6FF-BF29-4C92-0911-8A8603ACD656}"/>
              </a:ext>
            </a:extLst>
          </p:cNvPr>
          <p:cNvCxnSpPr>
            <a:cxnSpLocks/>
          </p:cNvCxnSpPr>
          <p:nvPr/>
        </p:nvCxnSpPr>
        <p:spPr>
          <a:xfrm flipH="1">
            <a:off x="5401477" y="1748461"/>
            <a:ext cx="571500" cy="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7CA0B5-6BE1-89AB-C9AF-017918B8DB27}"/>
              </a:ext>
            </a:extLst>
          </p:cNvPr>
          <p:cNvCxnSpPr>
            <a:cxnSpLocks/>
          </p:cNvCxnSpPr>
          <p:nvPr/>
        </p:nvCxnSpPr>
        <p:spPr>
          <a:xfrm>
            <a:off x="4823793" y="1560056"/>
            <a:ext cx="0" cy="4465185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896102-5B23-D3FC-52A5-249B83D69BA2}"/>
              </a:ext>
            </a:extLst>
          </p:cNvPr>
          <p:cNvCxnSpPr>
            <a:cxnSpLocks/>
          </p:cNvCxnSpPr>
          <p:nvPr/>
        </p:nvCxnSpPr>
        <p:spPr>
          <a:xfrm>
            <a:off x="4174434" y="1735209"/>
            <a:ext cx="517668" cy="8001"/>
          </a:xfrm>
          <a:prstGeom prst="straightConnector1">
            <a:avLst/>
          </a:prstGeom>
          <a:ln w="317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948E18-DB53-A2FE-2209-9F43D3A375CF}"/>
              </a:ext>
            </a:extLst>
          </p:cNvPr>
          <p:cNvSpPr txBox="1"/>
          <p:nvPr/>
        </p:nvSpPr>
        <p:spPr>
          <a:xfrm>
            <a:off x="1497680" y="1535467"/>
            <a:ext cx="2942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minimize false negatives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(maximize sensitivity)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DE209C-2553-AC1E-EF6F-6185105EF445}"/>
              </a:ext>
            </a:extLst>
          </p:cNvPr>
          <p:cNvSpPr txBox="1"/>
          <p:nvPr/>
        </p:nvSpPr>
        <p:spPr>
          <a:xfrm>
            <a:off x="4693161" y="5939546"/>
            <a:ext cx="161523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Antigen MFI</a:t>
            </a:r>
          </a:p>
        </p:txBody>
      </p:sp>
    </p:spTree>
    <p:extLst>
      <p:ext uri="{BB962C8B-B14F-4D97-AF65-F5344CB8AC3E}">
        <p14:creationId xmlns:p14="http://schemas.microsoft.com/office/powerpoint/2010/main" val="199783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60EFC-C219-2180-8824-BCE1424C0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7951B-A866-42A5-540C-EBB6FD63D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When would we want to </a:t>
            </a:r>
            <a:r>
              <a:rPr lang="en-US" sz="3200" b="1" dirty="0"/>
              <a:t>minimize</a:t>
            </a:r>
            <a:r>
              <a:rPr lang="en-US" sz="3200" dirty="0"/>
              <a:t> </a:t>
            </a:r>
            <a:r>
              <a:rPr lang="en-US" sz="3200" b="1" dirty="0"/>
              <a:t>false positives</a:t>
            </a:r>
            <a:r>
              <a:rPr lang="en-US" sz="3200" dirty="0"/>
              <a:t>?</a:t>
            </a:r>
          </a:p>
          <a:p>
            <a:pPr lvl="1"/>
            <a:r>
              <a:rPr lang="en-US" sz="2800" dirty="0"/>
              <a:t>Do not want to over-estimate exposure or immunity</a:t>
            </a:r>
          </a:p>
          <a:p>
            <a:pPr lvl="1"/>
            <a:r>
              <a:rPr lang="en-US" sz="2800" dirty="0"/>
              <a:t>Minimize unnecessary interventions</a:t>
            </a:r>
          </a:p>
          <a:p>
            <a:r>
              <a:rPr lang="en-US" sz="3200" dirty="0"/>
              <a:t>When would we want to </a:t>
            </a:r>
            <a:r>
              <a:rPr lang="en-US" sz="3200" b="1" dirty="0"/>
              <a:t>minimize</a:t>
            </a:r>
            <a:r>
              <a:rPr lang="en-US" sz="3200" dirty="0"/>
              <a:t> </a:t>
            </a:r>
            <a:r>
              <a:rPr lang="en-US" sz="3200" b="1" dirty="0"/>
              <a:t>false negatives</a:t>
            </a:r>
            <a:r>
              <a:rPr lang="en-US" sz="3200" dirty="0"/>
              <a:t>?</a:t>
            </a:r>
          </a:p>
          <a:p>
            <a:pPr lvl="1"/>
            <a:r>
              <a:rPr lang="en-US" sz="2800" dirty="0"/>
              <a:t>Do not want to miss any cases (risk of further transmission) </a:t>
            </a:r>
          </a:p>
          <a:p>
            <a:pPr lvl="2"/>
            <a:r>
              <a:rPr lang="en-US" sz="2400" dirty="0"/>
              <a:t>E.g., diseases near elimination or in early outbreak</a:t>
            </a:r>
          </a:p>
          <a:p>
            <a:pPr lvl="1"/>
            <a:r>
              <a:rPr lang="en-US" sz="2800" dirty="0"/>
              <a:t>Under-estimate disease burden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BE89E9-B9AD-A8E0-C9E9-D9B5D1E1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False positives </a:t>
            </a:r>
            <a:r>
              <a:rPr lang="en-US" sz="3600" dirty="0"/>
              <a:t>and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  <a:r>
              <a:rPr lang="en-US" sz="3600" dirty="0"/>
              <a:t>: which are “worse”?</a:t>
            </a:r>
          </a:p>
        </p:txBody>
      </p:sp>
    </p:spTree>
    <p:extLst>
      <p:ext uri="{BB962C8B-B14F-4D97-AF65-F5344CB8AC3E}">
        <p14:creationId xmlns:p14="http://schemas.microsoft.com/office/powerpoint/2010/main" val="147488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7B421-2C97-CF95-011D-82E101E2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False positives </a:t>
            </a:r>
            <a:r>
              <a:rPr lang="en-US" sz="3600" dirty="0"/>
              <a:t>and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45933-61EF-C0BD-56B8-2EF8DDFE8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</a:t>
            </a:r>
            <a:r>
              <a:rPr lang="en-US" dirty="0"/>
              <a:t> other cases, false positives and false negatives may be equally non desirable. </a:t>
            </a:r>
          </a:p>
          <a:p>
            <a:r>
              <a:rPr lang="en-US" dirty="0"/>
              <a:t>Then, we can choose to minimize the total number of false positives and false negatives (balanced approach).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9171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682DD-90F3-670E-49A9-F5CCDC179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7E21-5346-3456-7453-A5AF6940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Sensitivity and specificity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9293-818E-6310-2486-D2A5E0941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ensitivity and specificity are measures of test accuracy that estimate how well true positives and true negatives are being captured.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erosurveillance, sensitivity and specificity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measure how well a cutoff accurately classifies people in the population as seronegative or seropositive.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2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8412-482C-D152-151B-D799D3F2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and specificity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18115C-D83D-A7B4-1C0B-EF6626D690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:r>
                  <a:rPr lang="en-US" sz="2000" b="1" i="1" u="sng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Sensitivity</a:t>
                </a: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a measure of how many samples that should test positive actually do test positive.  The </a:t>
                </a:r>
                <a:r>
                  <a:rPr lang="en-US" sz="2000" b="1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numerator</a:t>
                </a: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total number of positive controls that are seropositive based on a selected cutoff. The </a:t>
                </a:r>
                <a:r>
                  <a:rPr lang="en-US" sz="2000" b="1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denominator</a:t>
                </a: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total number of positive controls.</a:t>
                </a: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66ABE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66ABE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b="1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US" sz="2000" b="1" i="1" u="sng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Specificity</a:t>
                </a: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a measure of how many samples that should test negative actually do test negative. </a:t>
                </a:r>
                <a:r>
                  <a:rPr lang="en-US" sz="20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</a:t>
                </a:r>
                <a:r>
                  <a:rPr lang="en-US" sz="2000" b="1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numerator</a:t>
                </a:r>
                <a:r>
                  <a:rPr lang="en-US" sz="20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total number of negative controls that are seronegative based on a selected cutoff. The </a:t>
                </a:r>
                <a:r>
                  <a:rPr lang="en-US" sz="2000" b="1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denominator</a:t>
                </a:r>
                <a:r>
                  <a:rPr lang="en-US" sz="20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total number of negative controls.</a:t>
                </a:r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2000" b="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18115C-D83D-A7B4-1C0B-EF6626D690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0103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97843-1FAA-98D4-BEC9-B9DA79519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EEEA-AC2A-B2BA-4239-6323B9305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of ZIKA, cutoff  = 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B07549-3975-A66B-CC40-E2609F9884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0195" y="1825625"/>
                <a:ext cx="7283604" cy="4351338"/>
              </a:xfrm>
            </p:spPr>
            <p:txBody>
              <a:bodyPr>
                <a:norm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28 +2</m:t>
                          </m:r>
                        </m:den>
                      </m:f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en-US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=0.933</m:t>
                      </m:r>
                    </m:oMath>
                  </m:oMathPara>
                </a14:m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=93.3%</m:t>
                      </m:r>
                    </m:oMath>
                  </m:oMathPara>
                </a14:m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i="1" kern="100" dirty="0">
                  <a:effectLst/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B07549-3975-A66B-CC40-E2609F9884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0195" y="1825625"/>
                <a:ext cx="7283604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D5DAA3-36D0-0B06-4B27-2FDE38BA4D11}"/>
              </a:ext>
            </a:extLst>
          </p:cNvPr>
          <p:cNvSpPr txBox="1">
            <a:spLocks/>
          </p:cNvSpPr>
          <p:nvPr/>
        </p:nvSpPr>
        <p:spPr>
          <a:xfrm>
            <a:off x="1225637" y="1888383"/>
            <a:ext cx="2596118" cy="3118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ZIKA antigen, using a cutoff of 500, we have: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26 true negatives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 false negatives</a:t>
            </a:r>
            <a:endParaRPr lang="en-US" sz="1400" dirty="0"/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28 true positives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 false positives</a:t>
            </a:r>
          </a:p>
          <a:p>
            <a:pPr>
              <a:lnSpc>
                <a:spcPct val="115000"/>
              </a:lnSpc>
            </a:pP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C8505-9939-140E-896D-8E40902F3893}"/>
              </a:ext>
            </a:extLst>
          </p:cNvPr>
          <p:cNvSpPr/>
          <p:nvPr/>
        </p:nvSpPr>
        <p:spPr>
          <a:xfrm>
            <a:off x="1152096" y="1825625"/>
            <a:ext cx="2669659" cy="3224841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50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A5BFF-58CA-80FD-608D-63E2BB08D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1CB9DB-B612-7B57-16F0-94204ED42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570984"/>
              </p:ext>
            </p:extLst>
          </p:nvPr>
        </p:nvGraphicFramePr>
        <p:xfrm>
          <a:off x="944218" y="1946939"/>
          <a:ext cx="7370956" cy="189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801">
                  <a:extLst>
                    <a:ext uri="{9D8B030D-6E8A-4147-A177-3AD203B41FA5}">
                      <a16:colId xmlns:a16="http://schemas.microsoft.com/office/drawing/2014/main" val="1610809108"/>
                    </a:ext>
                  </a:extLst>
                </a:gridCol>
                <a:gridCol w="2067307">
                  <a:extLst>
                    <a:ext uri="{9D8B030D-6E8A-4147-A177-3AD203B41FA5}">
                      <a16:colId xmlns:a16="http://schemas.microsoft.com/office/drawing/2014/main" val="3207027330"/>
                    </a:ext>
                  </a:extLst>
                </a:gridCol>
                <a:gridCol w="1374354">
                  <a:extLst>
                    <a:ext uri="{9D8B030D-6E8A-4147-A177-3AD203B41FA5}">
                      <a16:colId xmlns:a16="http://schemas.microsoft.com/office/drawing/2014/main" val="4064368562"/>
                    </a:ext>
                  </a:extLst>
                </a:gridCol>
                <a:gridCol w="1524494">
                  <a:extLst>
                    <a:ext uri="{9D8B030D-6E8A-4147-A177-3AD203B41FA5}">
                      <a16:colId xmlns:a16="http://schemas.microsoft.com/office/drawing/2014/main" val="1771224322"/>
                    </a:ext>
                  </a:extLst>
                </a:gridCol>
              </a:tblGrid>
              <a:tr h="52414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True disease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6956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59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Serostatus</a:t>
                      </a:r>
                      <a:r>
                        <a:rPr lang="en-US" sz="2400" b="1" baseline="0" dirty="0"/>
                        <a:t> based on cutoff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AB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433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118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B3049E1-3DE4-9120-A5C8-BFAE04E28496}"/>
              </a:ext>
            </a:extLst>
          </p:cNvPr>
          <p:cNvSpPr txBox="1"/>
          <p:nvPr/>
        </p:nvSpPr>
        <p:spPr>
          <a:xfrm>
            <a:off x="3381405" y="2337020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ABE5"/>
                </a:solidFill>
              </a:rPr>
              <a:t>True positives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CA9C7B-50F6-3B16-FBEF-85F4670060FA}"/>
              </a:ext>
            </a:extLst>
          </p:cNvPr>
          <p:cNvCxnSpPr>
            <a:cxnSpLocks/>
          </p:cNvCxnSpPr>
          <p:nvPr/>
        </p:nvCxnSpPr>
        <p:spPr>
          <a:xfrm>
            <a:off x="4975114" y="2662223"/>
            <a:ext cx="909094" cy="4560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2C94084-AB99-3AAB-D5B2-F43A2E9774B1}"/>
              </a:ext>
            </a:extLst>
          </p:cNvPr>
          <p:cNvSpPr txBox="1"/>
          <p:nvPr/>
        </p:nvSpPr>
        <p:spPr>
          <a:xfrm>
            <a:off x="5184934" y="4268847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False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negatives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7411B5-0103-5261-C11F-199C47F69493}"/>
              </a:ext>
            </a:extLst>
          </p:cNvPr>
          <p:cNvCxnSpPr>
            <a:cxnSpLocks/>
          </p:cNvCxnSpPr>
          <p:nvPr/>
        </p:nvCxnSpPr>
        <p:spPr>
          <a:xfrm flipV="1">
            <a:off x="6110484" y="3842686"/>
            <a:ext cx="0" cy="42616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268B27C3-168D-FC87-96F2-4A0748C2B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Sensitivity of ZIKA, cutoff  = 500</a:t>
            </a:r>
          </a:p>
        </p:txBody>
      </p:sp>
    </p:spTree>
    <p:extLst>
      <p:ext uri="{BB962C8B-B14F-4D97-AF65-F5344CB8AC3E}">
        <p14:creationId xmlns:p14="http://schemas.microsoft.com/office/powerpoint/2010/main" val="9552564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1AB02-8AFA-33ED-B2B9-474C1BBD0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2872A0-C386-EDA9-95B5-F7AD2513D3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93220" y="1825624"/>
                <a:ext cx="7060579" cy="4234933"/>
              </a:xfrm>
            </p:spPr>
            <p:txBody>
              <a:bodyPr>
                <a:normAutofit/>
              </a:bodyPr>
              <a:lstStyle/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26</m:t>
                          </m:r>
                        </m:num>
                        <m:den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26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+</m:t>
                          </m:r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=0.867</m:t>
                      </m:r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=86.7%</m:t>
                      </m:r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2872A0-C386-EDA9-95B5-F7AD2513D3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93220" y="1825624"/>
                <a:ext cx="7060579" cy="423493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057C02-A9BE-B6F5-9FF4-2D8F1B45DA1B}"/>
              </a:ext>
            </a:extLst>
          </p:cNvPr>
          <p:cNvSpPr txBox="1">
            <a:spLocks/>
          </p:cNvSpPr>
          <p:nvPr/>
        </p:nvSpPr>
        <p:spPr>
          <a:xfrm>
            <a:off x="1370603" y="1888382"/>
            <a:ext cx="2596118" cy="3118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ZIKA antigen, using a cutoff of 500, we have: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26 true negatives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 false negatives</a:t>
            </a:r>
            <a:endParaRPr lang="en-US" sz="1400" dirty="0"/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28 true positives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 false positives</a:t>
            </a:r>
          </a:p>
          <a:p>
            <a:pPr>
              <a:lnSpc>
                <a:spcPct val="115000"/>
              </a:lnSpc>
            </a:pP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30D201-41E6-2741-9A51-44799A8F3DC9}"/>
              </a:ext>
            </a:extLst>
          </p:cNvPr>
          <p:cNvSpPr/>
          <p:nvPr/>
        </p:nvSpPr>
        <p:spPr>
          <a:xfrm>
            <a:off x="1297062" y="1825624"/>
            <a:ext cx="2669659" cy="3224841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C94F854-2D21-051C-9DCC-EC5FE2138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Specificity of ZIKA, cutoff  = 500</a:t>
            </a:r>
          </a:p>
        </p:txBody>
      </p:sp>
    </p:spTree>
    <p:extLst>
      <p:ext uri="{BB962C8B-B14F-4D97-AF65-F5344CB8AC3E}">
        <p14:creationId xmlns:p14="http://schemas.microsoft.com/office/powerpoint/2010/main" val="257467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9BB93-0EB0-4BA7-50D6-997E80884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7C6BA-04A8-2A40-E76E-A0F4DF32A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serological data with 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76EBB-BC78-7140-7382-17E846873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50723"/>
            <a:ext cx="10515600" cy="2242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would you compare the different distributions of data? </a:t>
            </a:r>
          </a:p>
          <a:p>
            <a:pPr lvl="1"/>
            <a:r>
              <a:rPr lang="en-US" dirty="0"/>
              <a:t>Skewed vs. non-skewed distributions</a:t>
            </a:r>
          </a:p>
          <a:p>
            <a:pPr lvl="1"/>
            <a:r>
              <a:rPr lang="en-US" dirty="0"/>
              <a:t>Unimodal vs. bimodal vs. multimodal</a:t>
            </a:r>
          </a:p>
          <a:p>
            <a:pPr lvl="1"/>
            <a:r>
              <a:rPr lang="en-US" dirty="0"/>
              <a:t>Narrow or wide distribution</a:t>
            </a:r>
          </a:p>
          <a:p>
            <a:pPr lvl="1"/>
            <a:r>
              <a:rPr lang="en-US" dirty="0"/>
              <a:t>Are there outliers?</a:t>
            </a:r>
          </a:p>
          <a:p>
            <a:pPr lvl="1"/>
            <a:endParaRPr lang="en-US" dirty="0"/>
          </a:p>
        </p:txBody>
      </p:sp>
      <p:pic>
        <p:nvPicPr>
          <p:cNvPr id="5" name="Picture 4" descr="A graph of different sizes of blue color&#10;&#10;AI-generated content may be incorrect.">
            <a:extLst>
              <a:ext uri="{FF2B5EF4-FFF2-40B4-BE49-F238E27FC236}">
                <a16:creationId xmlns:a16="http://schemas.microsoft.com/office/drawing/2014/main" id="{5F70584A-653C-D0DC-EEBE-8296DB6B4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2366"/>
            <a:ext cx="5539562" cy="27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43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942B1-CE7E-F5B0-FBE7-40C121CAD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57E982-B393-F1B5-4215-54E8150C1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360384"/>
              </p:ext>
            </p:extLst>
          </p:nvPr>
        </p:nvGraphicFramePr>
        <p:xfrm>
          <a:off x="944218" y="1946939"/>
          <a:ext cx="7370956" cy="189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801">
                  <a:extLst>
                    <a:ext uri="{9D8B030D-6E8A-4147-A177-3AD203B41FA5}">
                      <a16:colId xmlns:a16="http://schemas.microsoft.com/office/drawing/2014/main" val="1610809108"/>
                    </a:ext>
                  </a:extLst>
                </a:gridCol>
                <a:gridCol w="2067307">
                  <a:extLst>
                    <a:ext uri="{9D8B030D-6E8A-4147-A177-3AD203B41FA5}">
                      <a16:colId xmlns:a16="http://schemas.microsoft.com/office/drawing/2014/main" val="3207027330"/>
                    </a:ext>
                  </a:extLst>
                </a:gridCol>
                <a:gridCol w="1374354">
                  <a:extLst>
                    <a:ext uri="{9D8B030D-6E8A-4147-A177-3AD203B41FA5}">
                      <a16:colId xmlns:a16="http://schemas.microsoft.com/office/drawing/2014/main" val="4064368562"/>
                    </a:ext>
                  </a:extLst>
                </a:gridCol>
                <a:gridCol w="1524494">
                  <a:extLst>
                    <a:ext uri="{9D8B030D-6E8A-4147-A177-3AD203B41FA5}">
                      <a16:colId xmlns:a16="http://schemas.microsoft.com/office/drawing/2014/main" val="1771224322"/>
                    </a:ext>
                  </a:extLst>
                </a:gridCol>
              </a:tblGrid>
              <a:tr h="52414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True disease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6956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59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Serostatus</a:t>
                      </a:r>
                      <a:r>
                        <a:rPr lang="en-US" sz="2400" b="1" baseline="0" dirty="0"/>
                        <a:t> based on cutoff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433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1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0C02090-87B2-E9C8-AC42-15D5428978F1}"/>
              </a:ext>
            </a:extLst>
          </p:cNvPr>
          <p:cNvSpPr txBox="1"/>
          <p:nvPr/>
        </p:nvSpPr>
        <p:spPr>
          <a:xfrm>
            <a:off x="9019058" y="3473354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True negatives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0622E-E3DD-BEAF-6E7A-B7462FCFFBDD}"/>
              </a:ext>
            </a:extLst>
          </p:cNvPr>
          <p:cNvSpPr txBox="1"/>
          <p:nvPr/>
        </p:nvSpPr>
        <p:spPr>
          <a:xfrm>
            <a:off x="9019058" y="2933621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False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5"/>
                </a:solidFill>
              </a:rPr>
              <a:t>positives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E7807B-94F2-E291-69C4-7D734C904DEB}"/>
              </a:ext>
            </a:extLst>
          </p:cNvPr>
          <p:cNvCxnSpPr>
            <a:cxnSpLocks/>
          </p:cNvCxnSpPr>
          <p:nvPr/>
        </p:nvCxnSpPr>
        <p:spPr>
          <a:xfrm flipH="1">
            <a:off x="8411159" y="3665146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45E9AE-BA17-CFD7-F9A8-0CCF09F80E1F}"/>
              </a:ext>
            </a:extLst>
          </p:cNvPr>
          <p:cNvCxnSpPr>
            <a:cxnSpLocks/>
          </p:cNvCxnSpPr>
          <p:nvPr/>
        </p:nvCxnSpPr>
        <p:spPr>
          <a:xfrm flipH="1">
            <a:off x="8447558" y="3122026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33BF484-FBF5-77EE-3BB2-7CB5E76E5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Specificity of ZIKA, cutoff  = 500</a:t>
            </a:r>
          </a:p>
        </p:txBody>
      </p:sp>
    </p:spTree>
    <p:extLst>
      <p:ext uri="{BB962C8B-B14F-4D97-AF65-F5344CB8AC3E}">
        <p14:creationId xmlns:p14="http://schemas.microsoft.com/office/powerpoint/2010/main" val="2615845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8642B-744F-DFCE-272B-50517108E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657" cy="1325563"/>
          </a:xfrm>
        </p:spPr>
        <p:txBody>
          <a:bodyPr/>
          <a:lstStyle/>
          <a:p>
            <a:r>
              <a:rPr lang="en-US" dirty="0"/>
              <a:t>Receiver Operating Characteristic (ROC)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19039-F15D-ABAA-5E03-A92698A57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we have positive and negative controls, we can compare sensitivity and specificity to help determine a cutoff. </a:t>
            </a:r>
            <a:endParaRPr lang="en-US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ROC curve uses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known positive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negative controls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compare sensitivity vs. specificity.</a:t>
            </a: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can use the ROC curve to choose a cutoff value that minimizes false positives and false negatives.</a:t>
            </a: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4608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6D618-2CAF-8F57-9FAB-A8B18551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D674F-402A-E325-8EC9-98834170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819189" cy="4351338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ROC curve shows </a:t>
            </a:r>
            <a:r>
              <a:rPr lang="en-US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sensitivity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(true positive rate) and </a:t>
            </a:r>
            <a:r>
              <a:rPr lang="en-US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 – specificity 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(false positive rate)</a:t>
            </a:r>
            <a:r>
              <a:rPr lang="en-US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calculated at many different cutoff values. </a:t>
            </a:r>
          </a:p>
        </p:txBody>
      </p:sp>
      <p:pic>
        <p:nvPicPr>
          <p:cNvPr id="4" name="Picture 3" descr="A graph with a line&#10;&#10;AI-generated content may be incorrect.">
            <a:extLst>
              <a:ext uri="{FF2B5EF4-FFF2-40B4-BE49-F238E27FC236}">
                <a16:creationId xmlns:a16="http://schemas.microsoft.com/office/drawing/2014/main" id="{D6F04AEA-404F-805C-948B-89A21A36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2" y="1690688"/>
            <a:ext cx="4114800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928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B995B-62E4-8D23-D370-E0D471B22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4A1DC-75B0-3129-C3F7-3D93C8B50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Curves</a:t>
            </a:r>
          </a:p>
        </p:txBody>
      </p:sp>
      <p:pic>
        <p:nvPicPr>
          <p:cNvPr id="4" name="Picture 3" descr="A graph with a line&#10;&#10;AI-generated content may be incorrect.">
            <a:extLst>
              <a:ext uri="{FF2B5EF4-FFF2-40B4-BE49-F238E27FC236}">
                <a16:creationId xmlns:a16="http://schemas.microsoft.com/office/drawing/2014/main" id="{B9C8F8B2-C53F-AE95-D091-4C0D8191F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704" y="1371600"/>
            <a:ext cx="4114800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0A7E20-70B3-7BA1-F2B8-052A851297F9}"/>
              </a:ext>
            </a:extLst>
          </p:cNvPr>
          <p:cNvSpPr txBox="1"/>
          <p:nvPr/>
        </p:nvSpPr>
        <p:spPr>
          <a:xfrm>
            <a:off x="850993" y="1974197"/>
            <a:ext cx="24346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the curve is close to the top left corner, then we can identify a cutoff with high sensitivity and specificity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0D535D-59B0-B30F-C8CB-3D8CFC120373}"/>
              </a:ext>
            </a:extLst>
          </p:cNvPr>
          <p:cNvCxnSpPr>
            <a:cxnSpLocks/>
          </p:cNvCxnSpPr>
          <p:nvPr/>
        </p:nvCxnSpPr>
        <p:spPr>
          <a:xfrm flipV="1">
            <a:off x="3144644" y="1814215"/>
            <a:ext cx="1561167" cy="31996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3F0008-D41E-30DF-78AA-C768AE1178AC}"/>
              </a:ext>
            </a:extLst>
          </p:cNvPr>
          <p:cNvSpPr txBox="1"/>
          <p:nvPr/>
        </p:nvSpPr>
        <p:spPr>
          <a:xfrm>
            <a:off x="992025" y="4186021"/>
            <a:ext cx="24346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Y-axis is sensitivity, equal to true positive rate 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721A2A-711B-46AE-43F1-6F9EF52FA663}"/>
              </a:ext>
            </a:extLst>
          </p:cNvPr>
          <p:cNvCxnSpPr>
            <a:cxnSpLocks/>
          </p:cNvCxnSpPr>
          <p:nvPr/>
        </p:nvCxnSpPr>
        <p:spPr>
          <a:xfrm flipV="1">
            <a:off x="3247791" y="3330342"/>
            <a:ext cx="868651" cy="86635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07929C-01B4-3680-7CDA-D6ABF1700415}"/>
              </a:ext>
            </a:extLst>
          </p:cNvPr>
          <p:cNvSpPr txBox="1"/>
          <p:nvPr/>
        </p:nvSpPr>
        <p:spPr>
          <a:xfrm>
            <a:off x="8296504" y="5621618"/>
            <a:ext cx="3603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X-axis is 1-Specificity, equal to false positive rate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3605DD-2FBD-9BFA-4860-B2623CCDBF5C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6545766" y="5486400"/>
            <a:ext cx="1750738" cy="48916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29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2C3B-1972-2BB8-6B75-EEEB6472B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cutoff from 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215B8-B387-F27E-D2DB-FF217B4BF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ROC curve shows us how sensitivity and specificity change as we adjust the cutoff value. It does not give a specific cutoff value. </a:t>
            </a:r>
          </a:p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to chose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cutoff to chose:</a:t>
            </a:r>
          </a:p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Consider: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it worse to have 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negatives or false positives?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it worse to have false positives (labeling negative people as positive)? For example, for a rare disease?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it worse to have false negatives (missing seropositive people)?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 are false positives and false negatives equally bad?</a:t>
            </a:r>
          </a:p>
        </p:txBody>
      </p:sp>
    </p:spTree>
    <p:extLst>
      <p:ext uri="{BB962C8B-B14F-4D97-AF65-F5344CB8AC3E}">
        <p14:creationId xmlns:p14="http://schemas.microsoft.com/office/powerpoint/2010/main" val="414778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56C1B-5ED7-6D52-A285-2B9A53385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6D36-96F7-BC5E-4E85-2EF8A996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Cutoffs from ROC curve – Youden’s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318CC-A8DB-8D4F-C68D-722A9B57A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One common method to choose a cutoff from a ROC curve is to use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Youden’s Index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method assumes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positive and false negatives are equally bad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method finds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cutoff that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maximizes Sensitivity + Specificity – 1</a:t>
            </a:r>
          </a:p>
          <a:p>
            <a:pPr marL="114300" indent="-342900">
              <a:lnSpc>
                <a:spcPct val="100000"/>
              </a:lnSpc>
              <a:spcAft>
                <a:spcPts val="800"/>
              </a:spcAft>
            </a:pP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1852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B8C66-7E31-9387-AA29-F43C42BAF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E75F-9386-E967-026D-56204F20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Cutoffs from ROC curve – Youden’s Index</a:t>
            </a:r>
          </a:p>
        </p:txBody>
      </p:sp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81EA84F0-5875-A4C4-5E41-DF18B4724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688" y="1494264"/>
            <a:ext cx="4114800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C204A9-C49C-3058-523F-28A0600A7E84}"/>
              </a:ext>
            </a:extLst>
          </p:cNvPr>
          <p:cNvSpPr txBox="1"/>
          <p:nvPr/>
        </p:nvSpPr>
        <p:spPr>
          <a:xfrm>
            <a:off x="838200" y="3177412"/>
            <a:ext cx="4932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 based on Youden’s index:</a:t>
            </a:r>
            <a:b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TPR: 0.933</a:t>
            </a:r>
            <a:b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FPR: 0 </a:t>
            </a:r>
          </a:p>
          <a:p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Cutoff: 664.5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96F2C7-FE46-C5BA-3213-9E72740DA7A3}"/>
              </a:ext>
            </a:extLst>
          </p:cNvPr>
          <p:cNvCxnSpPr>
            <a:cxnSpLocks/>
          </p:cNvCxnSpPr>
          <p:nvPr/>
        </p:nvCxnSpPr>
        <p:spPr>
          <a:xfrm flipV="1">
            <a:off x="4131612" y="2014937"/>
            <a:ext cx="1644716" cy="100605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3DF26E8-C003-22D1-ACE3-C7342FF85CE0}"/>
              </a:ext>
            </a:extLst>
          </p:cNvPr>
          <p:cNvSpPr txBox="1"/>
          <p:nvPr/>
        </p:nvSpPr>
        <p:spPr>
          <a:xfrm>
            <a:off x="838200" y="1647700"/>
            <a:ext cx="40231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When we maximize Sensitivity + Specificity – 1 for this ROC curve: </a:t>
            </a:r>
          </a:p>
        </p:txBody>
      </p:sp>
    </p:spTree>
    <p:extLst>
      <p:ext uri="{BB962C8B-B14F-4D97-AF65-F5344CB8AC3E}">
        <p14:creationId xmlns:p14="http://schemas.microsoft.com/office/powerpoint/2010/main" val="401474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ED7C-AAB5-7739-7BCB-E716FD22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Cutoffs from 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42A3C-FF13-E3B4-82C6-9E7C8F2E1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Can also adjust the cutoff if we primarily want to minimize false positives or false negatives, for example:</a:t>
            </a:r>
          </a:p>
          <a:p>
            <a:pPr lvl="1">
              <a:lnSpc>
                <a:spcPct val="100000"/>
              </a:lnSpc>
            </a:pPr>
            <a:r>
              <a:rPr lang="en-US" sz="2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we are concerned about too many false positives, we could set a minimum value for specificity (e.g., find cutoff that provides m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aximum sensitivity while maintaining &gt;80% specificity)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5134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2F3E-CFA9-F9AF-AB93-029AD672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56D0C-E213-625D-E32F-D85C34A48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974" y="1785869"/>
            <a:ext cx="10515600" cy="4351338"/>
          </a:xfrm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Advantages: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Flexibility to prioritize sensitivity </a:t>
            </a:r>
            <a:r>
              <a:rPr lang="en-US" sz="2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 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specificity </a:t>
            </a:r>
          </a:p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Disadvantages: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Requires positive and negative controls</a:t>
            </a:r>
          </a:p>
          <a:p>
            <a:pPr lvl="1">
              <a:lnSpc>
                <a:spcPct val="115000"/>
              </a:lnSpc>
              <a:spcAft>
                <a:spcPts val="800"/>
              </a:spcAft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Controls may differ from sample population</a:t>
            </a:r>
          </a:p>
        </p:txBody>
      </p:sp>
    </p:spTree>
    <p:extLst>
      <p:ext uri="{BB962C8B-B14F-4D97-AF65-F5344CB8AC3E}">
        <p14:creationId xmlns:p14="http://schemas.microsoft.com/office/powerpoint/2010/main" val="8677326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9611-5F64-6980-1A37-68047464F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+ Standard Deviation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25775-8924-125F-BFB2-6C6201152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method uses negative controls: for example, from a non-endemic region or from young individuals who are presumed to be unexposed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 = mean + 2 or 3 standard deviations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negative controls are normally </a:t>
            </a:r>
            <a:r>
              <a:rPr lang="en-US" sz="22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distributed:</a:t>
            </a:r>
            <a:endParaRPr lang="en-US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15000"/>
              </a:lnSpc>
              <a:spcBef>
                <a:spcPts val="0"/>
              </a:spcBef>
            </a:pPr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~2.5% of negatives are expected to be above mean + 2SDs </a:t>
            </a:r>
          </a:p>
          <a:p>
            <a:pPr lvl="2">
              <a:lnSpc>
                <a:spcPct val="115000"/>
              </a:lnSpc>
              <a:spcBef>
                <a:spcPts val="0"/>
              </a:spcBef>
            </a:pPr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~0.14% of negatives are expected to be above mean + 3SDs </a:t>
            </a:r>
          </a:p>
        </p:txBody>
      </p:sp>
    </p:spTree>
    <p:extLst>
      <p:ext uri="{BB962C8B-B14F-4D97-AF65-F5344CB8AC3E}">
        <p14:creationId xmlns:p14="http://schemas.microsoft.com/office/powerpoint/2010/main" val="3474297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A5AD-5F4C-7EA9-4DA8-4FCB17BC8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0FB4-1518-1C9C-D062-F0CBF4D02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serological data with 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3F8A2-E4F5-204E-6867-8AF537C21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26872"/>
            <a:ext cx="10706100" cy="1025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underlying differences might cause the different distributions of data? </a:t>
            </a:r>
          </a:p>
        </p:txBody>
      </p:sp>
      <p:pic>
        <p:nvPicPr>
          <p:cNvPr id="5" name="Picture 4" descr="A graph of different sizes of blue color&#10;&#10;AI-generated content may be incorrect.">
            <a:extLst>
              <a:ext uri="{FF2B5EF4-FFF2-40B4-BE49-F238E27FC236}">
                <a16:creationId xmlns:a16="http://schemas.microsoft.com/office/drawing/2014/main" id="{051ED5E1-4827-3C90-5EF8-ED1379500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540" y="1340652"/>
            <a:ext cx="7402033" cy="370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537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DF79C-B391-20F3-1B06-0F526AB35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D9E4-B428-B3D7-5F1C-A453FA02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Unexposed controls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636B32-74B2-A345-7933-7FD75FB71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93" y="5388743"/>
            <a:ext cx="10515600" cy="78362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If controls are normally distributed: For mean + 2 SDs, we expect 2.5% of negative samples to be greater than cutoff (i.e., assay has 97.5% specificity).</a:t>
            </a:r>
          </a:p>
        </p:txBody>
      </p:sp>
      <p:pic>
        <p:nvPicPr>
          <p:cNvPr id="10" name="Picture 9" descr="A graph showing a curve&#10;&#10;AI-generated content may be incorrect.">
            <a:extLst>
              <a:ext uri="{FF2B5EF4-FFF2-40B4-BE49-F238E27FC236}">
                <a16:creationId xmlns:a16="http://schemas.microsoft.com/office/drawing/2014/main" id="{E85109DC-5A9D-2C20-0F6B-6F86B7A01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333" y="1325644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043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19A26-05EF-8D08-D7BF-ABC563199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8FA4-839B-B933-2D70-F32534017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Unexposed controls</a:t>
            </a:r>
          </a:p>
        </p:txBody>
      </p:sp>
      <p:pic>
        <p:nvPicPr>
          <p:cNvPr id="7" name="Content Placeholder 6" descr="A graph with a number of samples&#10;&#10;AI-generated content may be incorrect.">
            <a:extLst>
              <a:ext uri="{FF2B5EF4-FFF2-40B4-BE49-F238E27FC236}">
                <a16:creationId xmlns:a16="http://schemas.microsoft.com/office/drawing/2014/main" id="{667C1F8D-0457-0910-7E8F-014DE211D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66329" y="1431895"/>
            <a:ext cx="4351338" cy="4351338"/>
          </a:xfrm>
          <a:ln>
            <a:solidFill>
              <a:schemeClr val="tx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BCA0A-C796-10CF-BE87-BD281D395EF6}"/>
              </a:ext>
            </a:extLst>
          </p:cNvPr>
          <p:cNvSpPr txBox="1">
            <a:spLocks/>
          </p:cNvSpPr>
          <p:nvPr/>
        </p:nvSpPr>
        <p:spPr>
          <a:xfrm>
            <a:off x="510396" y="1690688"/>
            <a:ext cx="60198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There can sometimes be outliers in  unexposed controls (high-responders)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could be a reason for a non-normal distribution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more conservative approach is using  highest negative control (equals 100% specificity)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It’s also worth investigating the outlier samples to try to understand if they were truly unexposed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447E2-3A35-91A4-9BA3-9E924216FE8C}"/>
              </a:ext>
            </a:extLst>
          </p:cNvPr>
          <p:cNvSpPr txBox="1"/>
          <p:nvPr/>
        </p:nvSpPr>
        <p:spPr>
          <a:xfrm>
            <a:off x="8941998" y="3506128"/>
            <a:ext cx="1931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Outliers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BC7A4B-7A47-97FC-BE07-6FDBFF4E8290}"/>
              </a:ext>
            </a:extLst>
          </p:cNvPr>
          <p:cNvCxnSpPr>
            <a:cxnSpLocks/>
          </p:cNvCxnSpPr>
          <p:nvPr/>
        </p:nvCxnSpPr>
        <p:spPr>
          <a:xfrm>
            <a:off x="10430806" y="4127520"/>
            <a:ext cx="301502" cy="90782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CFEE50-7C71-B13D-FE50-6B8F4156DA12}"/>
              </a:ext>
            </a:extLst>
          </p:cNvPr>
          <p:cNvCxnSpPr>
            <a:cxnSpLocks/>
          </p:cNvCxnSpPr>
          <p:nvPr/>
        </p:nvCxnSpPr>
        <p:spPr>
          <a:xfrm>
            <a:off x="9995887" y="4127520"/>
            <a:ext cx="0" cy="86810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6E271F-0C6A-72D0-31F2-3B0C0A106B31}"/>
              </a:ext>
            </a:extLst>
          </p:cNvPr>
          <p:cNvCxnSpPr>
            <a:cxnSpLocks/>
          </p:cNvCxnSpPr>
          <p:nvPr/>
        </p:nvCxnSpPr>
        <p:spPr>
          <a:xfrm flipH="1">
            <a:off x="9191134" y="4097438"/>
            <a:ext cx="219084" cy="93791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91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0D9A-F46F-80AD-B368-D120D9ECF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Unexposed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31459-07C7-12DD-5855-E329A4607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09"/>
            <a:ext cx="11168270" cy="4351338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Advantages: </a:t>
            </a:r>
          </a:p>
          <a:p>
            <a:pPr lvl="1"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Simple to implement</a:t>
            </a:r>
          </a:p>
          <a:p>
            <a:pPr lvl="1">
              <a:lnSpc>
                <a:spcPct val="115000"/>
              </a:lnSpc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Doesn’t require positive controls (often harder to find, depending on pathogen)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Disadvantages:</a:t>
            </a:r>
          </a:p>
          <a:p>
            <a:pPr lvl="1"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Negative controls should be comparable to true negative samples in population</a:t>
            </a:r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Specificity may be challenging to estimate depending on the number and distribution of negative controls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</a:pP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Can’t estimate sensitivity or numbers of false negatives (if no positive controls) </a:t>
            </a:r>
            <a:endPara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1418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0EB0-49FC-D168-E7CB-5F4A3D766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5397B-3800-0031-FD64-F39306232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 of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DEC71-8285-56D4-BCE2-1F0BE35EB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22" y="1448138"/>
            <a:ext cx="10924478" cy="1023901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15000"/>
              </a:lnSpc>
              <a:buNone/>
            </a:pP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ZIKA antigen: O</a:t>
            </a:r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verlap between distributions of true positives and negatives</a:t>
            </a:r>
            <a:b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10" name="Picture 9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2594A6BC-8974-D012-32A8-DD842FF79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937" y="2106825"/>
            <a:ext cx="4114800" cy="4114800"/>
          </a:xfrm>
          <a:prstGeom prst="rect">
            <a:avLst/>
          </a:prstGeom>
        </p:spPr>
      </p:pic>
      <p:pic>
        <p:nvPicPr>
          <p:cNvPr id="12" name="Picture 11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3290A600-0647-CE35-90C5-3E4F8809E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29489"/>
            <a:ext cx="4114800" cy="411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03D188-94E4-75C8-6B82-D87D4C2A0408}"/>
              </a:ext>
            </a:extLst>
          </p:cNvPr>
          <p:cNvSpPr txBox="1"/>
          <p:nvPr/>
        </p:nvSpPr>
        <p:spPr>
          <a:xfrm>
            <a:off x="7315201" y="2229489"/>
            <a:ext cx="131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 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FDBD7A-0405-E501-1B0D-B83B37F59858}"/>
              </a:ext>
            </a:extLst>
          </p:cNvPr>
          <p:cNvSpPr txBox="1"/>
          <p:nvPr/>
        </p:nvSpPr>
        <p:spPr>
          <a:xfrm>
            <a:off x="2570356" y="2217583"/>
            <a:ext cx="194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Untransformed</a:t>
            </a:r>
          </a:p>
        </p:txBody>
      </p:sp>
    </p:spTree>
    <p:extLst>
      <p:ext uri="{BB962C8B-B14F-4D97-AF65-F5344CB8AC3E}">
        <p14:creationId xmlns:p14="http://schemas.microsoft.com/office/powerpoint/2010/main" val="44824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CD589-95E4-CCC1-80E1-12D02B27D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negative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EB165-09F1-D2D4-5681-C8E60ABED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822"/>
            <a:ext cx="10515600" cy="7081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ZIKA antigen negative controls</a:t>
            </a:r>
          </a:p>
        </p:txBody>
      </p:sp>
      <p:pic>
        <p:nvPicPr>
          <p:cNvPr id="21" name="Picture 20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9FF72B89-B05F-CDFC-BFE9-60885F9D1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29489"/>
            <a:ext cx="4114800" cy="4114800"/>
          </a:xfrm>
          <a:prstGeom prst="rect">
            <a:avLst/>
          </a:prstGeom>
        </p:spPr>
      </p:pic>
      <p:pic>
        <p:nvPicPr>
          <p:cNvPr id="23" name="Picture 22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E7771238-8398-4D4B-AD31-F60128075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646" y="2229489"/>
            <a:ext cx="4114800" cy="4114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110315B-2079-1F17-2F2B-66CCEFFCEF81}"/>
              </a:ext>
            </a:extLst>
          </p:cNvPr>
          <p:cNvSpPr txBox="1"/>
          <p:nvPr/>
        </p:nvSpPr>
        <p:spPr>
          <a:xfrm>
            <a:off x="7320778" y="2034049"/>
            <a:ext cx="131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 scale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A419F6-A579-AC70-CD8F-49319D21FF38}"/>
              </a:ext>
            </a:extLst>
          </p:cNvPr>
          <p:cNvSpPr txBox="1"/>
          <p:nvPr/>
        </p:nvSpPr>
        <p:spPr>
          <a:xfrm>
            <a:off x="2269273" y="2078276"/>
            <a:ext cx="194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Untransformed</a:t>
            </a:r>
          </a:p>
        </p:txBody>
      </p:sp>
    </p:spTree>
    <p:extLst>
      <p:ext uri="{BB962C8B-B14F-4D97-AF65-F5344CB8AC3E}">
        <p14:creationId xmlns:p14="http://schemas.microsoft.com/office/powerpoint/2010/main" val="87977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637BC-C201-1C2E-86EE-44A42A3D4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6CF70-8AF1-918F-5C7B-160D628C6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825625"/>
            <a:ext cx="10363199" cy="4351338"/>
          </a:xfrm>
        </p:spPr>
        <p:txBody>
          <a:bodyPr>
            <a:normAutofit/>
          </a:bodyPr>
          <a:lstStyle/>
          <a:p>
            <a:r>
              <a:rPr lang="en-US" dirty="0"/>
              <a:t>Mean log(ZIKA negative controls) = 5.600</a:t>
            </a:r>
          </a:p>
          <a:p>
            <a:r>
              <a:rPr lang="en-US" dirty="0"/>
              <a:t>SD log(ZIKA negative controls) = 0.473</a:t>
            </a:r>
          </a:p>
          <a:p>
            <a:endParaRPr lang="en-US" dirty="0"/>
          </a:p>
          <a:p>
            <a:r>
              <a:rPr lang="en-US" dirty="0"/>
              <a:t>Cutoff = mean + 2 SD of negative controls</a:t>
            </a:r>
          </a:p>
          <a:p>
            <a:r>
              <a:rPr lang="en-US" dirty="0"/>
              <a:t>Cutoff = exp(5.600 + 2 * 0.473) = exp(6.545) = </a:t>
            </a:r>
            <a:r>
              <a:rPr lang="en-US" b="1" dirty="0"/>
              <a:t>695.9</a:t>
            </a:r>
          </a:p>
          <a:p>
            <a:endParaRPr lang="en-US" b="1" dirty="0"/>
          </a:p>
          <a:p>
            <a:r>
              <a:rPr lang="en-US" dirty="0"/>
              <a:t>Cutoff = mean + 3 SD of negative controls</a:t>
            </a:r>
          </a:p>
          <a:p>
            <a:r>
              <a:rPr lang="en-US" dirty="0"/>
              <a:t>Cutoff = exp(5.600 + 3 * 0.473) = exp(7.018) = </a:t>
            </a:r>
            <a:r>
              <a:rPr lang="en-US" b="1" dirty="0"/>
              <a:t>1116.5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727C45-A3A4-D9C5-4883-65723527D74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Cutoffs using ZIKA negative controls: </a:t>
            </a:r>
          </a:p>
        </p:txBody>
      </p:sp>
    </p:spTree>
    <p:extLst>
      <p:ext uri="{BB962C8B-B14F-4D97-AF65-F5344CB8AC3E}">
        <p14:creationId xmlns:p14="http://schemas.microsoft.com/office/powerpoint/2010/main" val="37110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2F70A-5CBA-091F-F219-294CA5598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77F0837-E576-3B78-2B4F-5C702BD305F1}"/>
              </a:ext>
            </a:extLst>
          </p:cNvPr>
          <p:cNvSpPr txBox="1"/>
          <p:nvPr/>
        </p:nvSpPr>
        <p:spPr>
          <a:xfrm>
            <a:off x="990600" y="2521059"/>
            <a:ext cx="573172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Histogram of </a:t>
            </a:r>
            <a:r>
              <a:rPr lang="en-US" sz="2800" b="1" dirty="0"/>
              <a:t>negative controls with cutoffs:</a:t>
            </a:r>
          </a:p>
          <a:p>
            <a:r>
              <a:rPr lang="en-US" sz="2800" b="1" dirty="0"/>
              <a:t>	</a:t>
            </a:r>
            <a:r>
              <a:rPr lang="en-US" sz="2800" dirty="0"/>
              <a:t>In </a:t>
            </a:r>
            <a:r>
              <a:rPr lang="en-US" sz="2800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: </a:t>
            </a:r>
            <a:r>
              <a:rPr lang="en-US" sz="2800" b="1" dirty="0"/>
              <a:t>Mean + 2SD = 695.9</a:t>
            </a:r>
          </a:p>
          <a:p>
            <a:r>
              <a:rPr lang="en-US" sz="2800" dirty="0"/>
              <a:t>	In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purple</a:t>
            </a:r>
            <a:r>
              <a:rPr lang="en-US" sz="2800" dirty="0"/>
              <a:t>: </a:t>
            </a:r>
            <a:r>
              <a:rPr lang="en-US" sz="2800" b="1" dirty="0"/>
              <a:t>Mean + 3SD = 1116.5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016DA05-54C6-8C77-86AB-686F6D1E261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Cutoffs using ZIKA negative controls: </a:t>
            </a:r>
          </a:p>
        </p:txBody>
      </p:sp>
      <p:pic>
        <p:nvPicPr>
          <p:cNvPr id="19" name="Picture 18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C810EC68-5B83-A8CF-08C0-3B47E673D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741" y="1843087"/>
            <a:ext cx="4361823" cy="436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466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A9173-ECE2-2A93-9CC2-F41F837A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Specificity of ZIKA antigen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B774B-9E85-49E9-E147-2C4FC485A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For a cutoff = 695.9:</a:t>
            </a:r>
          </a:p>
          <a:p>
            <a:r>
              <a:rPr lang="en-US" dirty="0"/>
              <a:t>If no positive controls available:</a:t>
            </a:r>
            <a:endParaRPr lang="en-US" sz="2800" dirty="0"/>
          </a:p>
          <a:p>
            <a:endParaRPr lang="en-US" b="1" dirty="0"/>
          </a:p>
          <a:p>
            <a:endParaRPr lang="en-US" sz="2800" b="1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17DDF4F-CA58-3EBB-EF51-668BE65F7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564068"/>
              </p:ext>
            </p:extLst>
          </p:nvPr>
        </p:nvGraphicFramePr>
        <p:xfrm>
          <a:off x="1151565" y="2934150"/>
          <a:ext cx="7370956" cy="189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801">
                  <a:extLst>
                    <a:ext uri="{9D8B030D-6E8A-4147-A177-3AD203B41FA5}">
                      <a16:colId xmlns:a16="http://schemas.microsoft.com/office/drawing/2014/main" val="1610809108"/>
                    </a:ext>
                  </a:extLst>
                </a:gridCol>
                <a:gridCol w="2067307">
                  <a:extLst>
                    <a:ext uri="{9D8B030D-6E8A-4147-A177-3AD203B41FA5}">
                      <a16:colId xmlns:a16="http://schemas.microsoft.com/office/drawing/2014/main" val="3207027330"/>
                    </a:ext>
                  </a:extLst>
                </a:gridCol>
                <a:gridCol w="1374354">
                  <a:extLst>
                    <a:ext uri="{9D8B030D-6E8A-4147-A177-3AD203B41FA5}">
                      <a16:colId xmlns:a16="http://schemas.microsoft.com/office/drawing/2014/main" val="4064368562"/>
                    </a:ext>
                  </a:extLst>
                </a:gridCol>
                <a:gridCol w="1524494">
                  <a:extLst>
                    <a:ext uri="{9D8B030D-6E8A-4147-A177-3AD203B41FA5}">
                      <a16:colId xmlns:a16="http://schemas.microsoft.com/office/drawing/2014/main" val="1771224322"/>
                    </a:ext>
                  </a:extLst>
                </a:gridCol>
              </a:tblGrid>
              <a:tr h="52414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True disease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6956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59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Serostatus</a:t>
                      </a:r>
                      <a:r>
                        <a:rPr lang="en-US" sz="2400" b="1" baseline="0" dirty="0"/>
                        <a:t> based on cutoff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433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1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5169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FB68B-B3B4-9B96-D552-27C2A5E19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BF323-2227-79CE-FA71-419DA1F5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Specificity of ZIKA antigen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4CCFE-91B3-A122-FDA5-C9763BA72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For a cutoff = 695.9:</a:t>
            </a:r>
          </a:p>
          <a:p>
            <a:endParaRPr lang="en-US" b="1" dirty="0"/>
          </a:p>
          <a:p>
            <a:endParaRPr lang="en-US" sz="2800" b="1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8ADB364-52D9-92AA-18A2-3096D94F5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9816" y="2618770"/>
                <a:ext cx="7060579" cy="33359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num>
                        <m:den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+</m:t>
                          </m:r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num>
                        <m:den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1.00</m:t>
                      </m:r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=100%</m:t>
                      </m:r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8ADB364-52D9-92AA-18A2-3096D94F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816" y="2618770"/>
                <a:ext cx="7060579" cy="33359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92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B0F71-7874-6AE9-0E53-A28D2A4B6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8515511-E375-C70F-FBE2-99EF83B524C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Cutoffs using ZIKA negative controls: </a:t>
            </a:r>
          </a:p>
        </p:txBody>
      </p:sp>
      <p:pic>
        <p:nvPicPr>
          <p:cNvPr id="17" name="Picture 16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BA630D63-5869-EFEA-4495-058D99AD3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170" y="1843088"/>
            <a:ext cx="4114800" cy="4114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D0F0A2-28EE-7511-A98D-DBF5B0B3CCF2}"/>
              </a:ext>
            </a:extLst>
          </p:cNvPr>
          <p:cNvSpPr txBox="1"/>
          <p:nvPr/>
        </p:nvSpPr>
        <p:spPr>
          <a:xfrm>
            <a:off x="990600" y="2521059"/>
            <a:ext cx="573172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Histogram of </a:t>
            </a:r>
            <a:r>
              <a:rPr lang="en-US" sz="2800" b="1" dirty="0"/>
              <a:t>samples </a:t>
            </a:r>
          </a:p>
          <a:p>
            <a:r>
              <a:rPr lang="en-US" sz="2800" b="1" dirty="0"/>
              <a:t>with cutoffs:</a:t>
            </a:r>
          </a:p>
          <a:p>
            <a:r>
              <a:rPr lang="en-US" sz="2800" b="1" dirty="0"/>
              <a:t>	</a:t>
            </a:r>
            <a:r>
              <a:rPr lang="en-US" sz="2800" dirty="0"/>
              <a:t>In </a:t>
            </a:r>
            <a:r>
              <a:rPr lang="en-US" sz="2800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: </a:t>
            </a:r>
            <a:r>
              <a:rPr lang="en-US" sz="2800" b="1" dirty="0"/>
              <a:t>Mean + 2SD = 695.9</a:t>
            </a:r>
          </a:p>
          <a:p>
            <a:r>
              <a:rPr lang="en-US" sz="2800" dirty="0"/>
              <a:t>	In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purple</a:t>
            </a:r>
            <a:r>
              <a:rPr lang="en-US" sz="2800" dirty="0"/>
              <a:t>: </a:t>
            </a:r>
            <a:r>
              <a:rPr lang="en-US" sz="2800" b="1" dirty="0"/>
              <a:t>Mean + 3SD = 1116.5</a:t>
            </a:r>
          </a:p>
        </p:txBody>
      </p:sp>
    </p:spTree>
    <p:extLst>
      <p:ext uri="{BB962C8B-B14F-4D97-AF65-F5344CB8AC3E}">
        <p14:creationId xmlns:p14="http://schemas.microsoft.com/office/powerpoint/2010/main" val="1610700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8F60C-A460-0984-5192-AABB03FB2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5306C-8371-704D-3BA4-1607B7618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serological data with 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2C8A2-6018-A979-65BE-983AFB699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16544"/>
            <a:ext cx="10720388" cy="18658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What underlying differences might cause the different distributions of data? </a:t>
            </a:r>
          </a:p>
          <a:p>
            <a:pPr lvl="1"/>
            <a:r>
              <a:rPr lang="en-US" dirty="0"/>
              <a:t>Mix of exposed and unexposed in population</a:t>
            </a:r>
          </a:p>
          <a:p>
            <a:pPr lvl="1"/>
            <a:r>
              <a:rPr lang="en-US" dirty="0"/>
              <a:t>Mix of vaccinated / unvaccinated</a:t>
            </a:r>
          </a:p>
          <a:p>
            <a:pPr lvl="1"/>
            <a:r>
              <a:rPr lang="en-US" dirty="0"/>
              <a:t>Waning antibody responses</a:t>
            </a:r>
          </a:p>
        </p:txBody>
      </p:sp>
      <p:pic>
        <p:nvPicPr>
          <p:cNvPr id="5" name="Picture 4" descr="A graph of different sizes of blue color&#10;&#10;AI-generated content may be incorrect.">
            <a:extLst>
              <a:ext uri="{FF2B5EF4-FFF2-40B4-BE49-F238E27FC236}">
                <a16:creationId xmlns:a16="http://schemas.microsoft.com/office/drawing/2014/main" id="{01F96A9D-EE7C-2325-0D53-9AC63E255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15258"/>
            <a:ext cx="6402572" cy="320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899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1A5CB-84EE-29ED-26B4-CC1551CB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61ED9-6A59-A37F-5B99-4EDAF0F31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Mixture models are the only method to estimate (1) the probability that a sample is seropositive and (2) seroprevalence directly from the sample distribution  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oes not require positive or negative controls</a:t>
            </a:r>
          </a:p>
        </p:txBody>
      </p:sp>
    </p:spTree>
    <p:extLst>
      <p:ext uri="{BB962C8B-B14F-4D97-AF65-F5344CB8AC3E}">
        <p14:creationId xmlns:p14="http://schemas.microsoft.com/office/powerpoint/2010/main" val="7415583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6C852-F005-4491-A68D-AE0882580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00C8B-B6CA-06B2-1EAF-EF9ACB75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15A41-D338-D1F2-DAB7-7EB406DF7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Advantage: 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Doesn’t require positive or negative controls</a:t>
            </a:r>
            <a:endParaRPr lang="en-US" sz="2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Disadvantage: 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works if we can identify distributions representing exposed and unexposed individuals (ideally with minimal overlap)</a:t>
            </a:r>
          </a:p>
        </p:txBody>
      </p:sp>
    </p:spTree>
    <p:extLst>
      <p:ext uri="{BB962C8B-B14F-4D97-AF65-F5344CB8AC3E}">
        <p14:creationId xmlns:p14="http://schemas.microsoft.com/office/powerpoint/2010/main" val="14611078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1A422-88F5-3AA8-2B08-51C2A1B40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FB08-5180-90B0-29AF-880BBF0C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549E6-00AF-2CF0-9CB1-C85FB5A20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Why may we not see two distinct distributions for exposed and unexposed individuals in a population (e.g., either 1 or 3+ distributions)?</a:t>
            </a:r>
          </a:p>
          <a:p>
            <a:r>
              <a:rPr lang="en-US" dirty="0"/>
              <a:t>Almost all / almost no individuals exposed</a:t>
            </a:r>
          </a:p>
          <a:p>
            <a:r>
              <a:rPr lang="en-US" dirty="0"/>
              <a:t>Waning antibodies over time</a:t>
            </a:r>
          </a:p>
          <a:p>
            <a:r>
              <a:rPr lang="en-US" dirty="0"/>
              <a:t>Cross-reactive antibodies</a:t>
            </a:r>
          </a:p>
          <a:p>
            <a:r>
              <a:rPr lang="en-US" dirty="0"/>
              <a:t>Magnitude of antibody response could vary with intensity of infection</a:t>
            </a:r>
          </a:p>
          <a:p>
            <a:r>
              <a:rPr lang="en-US" dirty="0"/>
              <a:t>Natural infection vs. vaccination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7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BBFA7-5538-5F3E-2596-E81C4091E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DEB9-AD39-B4A1-9EAD-859A4E84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F8C99-6B4D-22E8-920E-44B49689A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861" y="1474805"/>
            <a:ext cx="10515600" cy="566701"/>
          </a:xfrm>
        </p:spPr>
        <p:txBody>
          <a:bodyPr>
            <a:noAutofit/>
          </a:bodyPr>
          <a:lstStyle/>
          <a:p>
            <a:pPr marL="457200" marR="0" lvl="1" indent="0">
              <a:lnSpc>
                <a:spcPct val="115000"/>
              </a:lnSpc>
              <a:buNone/>
            </a:pPr>
            <a:r>
              <a:rPr lang="en-US" sz="2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Chikv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US" sz="2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Denv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could be appropriate distributions for fitting a mixture model (possibly two components per antigen) </a:t>
            </a:r>
            <a:endParaRPr lang="en-US" sz="2800" kern="100" dirty="0">
              <a:effectLst/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9" name="Picture 8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3E35F380-E0AC-8A5D-3F51-3F8855A69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6969"/>
            <a:ext cx="3657600" cy="3657600"/>
          </a:xfrm>
          <a:prstGeom prst="rect">
            <a:avLst/>
          </a:prstGeom>
        </p:spPr>
      </p:pic>
      <p:pic>
        <p:nvPicPr>
          <p:cNvPr id="11" name="Picture 10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C2992E7A-E5AA-4509-5A06-579F64F3E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065" y="2646969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034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36583-32E0-0EDE-F145-BD5BA568D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E92A-5A4B-A7F6-CA63-2419FA108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17B6B-5A9F-057A-FED0-1032429D7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164" y="5016724"/>
            <a:ext cx="7213600" cy="10033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F73C51-B987-A29E-388F-C81370580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4771"/>
            <a:ext cx="3125972" cy="2623251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Statistics also show that 2 components fit these distributions better than 1 component  </a:t>
            </a:r>
          </a:p>
        </p:txBody>
      </p:sp>
      <p:pic>
        <p:nvPicPr>
          <p:cNvPr id="10" name="Picture 9" descr="A graph of a graph showing different distribution of different distribution of different distribution of different distribution of different distribution of different distribution of different distribution of different distribution of different&#10;&#10;AI-generated content may be incorrect.">
            <a:extLst>
              <a:ext uri="{FF2B5EF4-FFF2-40B4-BE49-F238E27FC236}">
                <a16:creationId xmlns:a16="http://schemas.microsoft.com/office/drawing/2014/main" id="{79E7AD7C-4B13-33E4-2273-ACBB7BC67F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24"/>
          <a:stretch/>
        </p:blipFill>
        <p:spPr>
          <a:xfrm>
            <a:off x="4432890" y="1512176"/>
            <a:ext cx="3326219" cy="31491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3" name="Picture 12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6669A049-35BA-9D72-B5C3-CAFE7057C9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324"/>
          <a:stretch/>
        </p:blipFill>
        <p:spPr>
          <a:xfrm>
            <a:off x="7759109" y="1512176"/>
            <a:ext cx="3326219" cy="31491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30803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A583D-24B5-B10D-4436-875EAE3D7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40D3-1929-14D4-E81F-FAEF4FC4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2A65F-74BE-0B9D-1269-551427074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78" y="1720020"/>
            <a:ext cx="10515600" cy="694291"/>
          </a:xfrm>
        </p:spPr>
        <p:txBody>
          <a:bodyPr/>
          <a:lstStyle/>
          <a:p>
            <a:pPr marL="457200" marR="0" lvl="1" indent="0">
              <a:lnSpc>
                <a:spcPct val="115000"/>
              </a:lnSpc>
              <a:buNone/>
            </a:pPr>
            <a:r>
              <a:rPr lang="en-US" dirty="0"/>
              <a:t>Some antigen distributions like West Nile Virus are not as good:</a:t>
            </a:r>
          </a:p>
        </p:txBody>
      </p:sp>
      <p:pic>
        <p:nvPicPr>
          <p:cNvPr id="7" name="Picture 6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49EA854C-9EF5-DA43-0147-6A1EDFFB3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111" y="2443643"/>
            <a:ext cx="3528237" cy="3528237"/>
          </a:xfrm>
          <a:prstGeom prst="rect">
            <a:avLst/>
          </a:prstGeom>
        </p:spPr>
      </p:pic>
      <p:pic>
        <p:nvPicPr>
          <p:cNvPr id="9" name="Picture 8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0B15CFB6-1C05-A569-9132-1814AE0DEA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86"/>
          <a:stretch/>
        </p:blipFill>
        <p:spPr>
          <a:xfrm>
            <a:off x="5956823" y="2493261"/>
            <a:ext cx="3578810" cy="3428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82A32-F8CB-A849-E987-4BF9A0661548}"/>
              </a:ext>
            </a:extLst>
          </p:cNvPr>
          <p:cNvSpPr txBox="1"/>
          <p:nvPr/>
        </p:nvSpPr>
        <p:spPr>
          <a:xfrm>
            <a:off x="8744954" y="2598003"/>
            <a:ext cx="2488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One component is best fit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785A58-E86C-A0C4-86E3-28A94FD55053}"/>
              </a:ext>
            </a:extLst>
          </p:cNvPr>
          <p:cNvCxnSpPr>
            <a:cxnSpLocks/>
          </p:cNvCxnSpPr>
          <p:nvPr/>
        </p:nvCxnSpPr>
        <p:spPr>
          <a:xfrm flipH="1">
            <a:off x="8311184" y="3287210"/>
            <a:ext cx="867540" cy="54784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35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1F35B-9F04-5292-2CA4-C285CA2D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766B9-8350-60AA-7ABD-321576562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03088" cy="3695066"/>
          </a:xfrm>
        </p:spPr>
        <p:txBody>
          <a:bodyPr>
            <a:normAutofit/>
          </a:bodyPr>
          <a:lstStyle/>
          <a:p>
            <a:r>
              <a:rPr lang="en-US" dirty="0"/>
              <a:t>Unlike other methods, this method doesn’t calculate a cutoff</a:t>
            </a:r>
          </a:p>
          <a:p>
            <a:r>
              <a:rPr lang="en-US" dirty="0"/>
              <a:t>Instead, it calculates the probability of each sample being seropositive</a:t>
            </a:r>
          </a:p>
          <a:p>
            <a:r>
              <a:rPr lang="en-US" dirty="0"/>
              <a:t>Seroprevalence equals the sum of the individual-level probabilities of being seropositive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01ACD-41BE-840C-D5A8-F13E1994E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323" y="1541569"/>
            <a:ext cx="4089400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FF6863-FE8F-6B7F-56D2-631B749BDEB8}"/>
                  </a:ext>
                </a:extLst>
              </p:cNvPr>
              <p:cNvSpPr txBox="1"/>
              <p:nvPr/>
            </p:nvSpPr>
            <p:spPr>
              <a:xfrm>
                <a:off x="1795130" y="4902305"/>
                <a:ext cx="7912395" cy="1075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𝑆𝑒𝑟𝑜𝑝𝑟𝑒𝑣𝑎𝑙𝑒𝑛𝑐𝑒</m:t>
                      </m:r>
                      <m:r>
                        <a:rPr lang="en-US" sz="24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∑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𝑝𝑟𝑜𝑏𝑎𝑏𝑙𝑖𝑡𝑖𝑒𝑠</m:t>
                          </m:r>
                        </m:num>
                        <m:den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𝑛𝑢𝑚𝑏𝑒𝑟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𝑠𝑎𝑚𝑝𝑙𝑒𝑠</m:t>
                          </m:r>
                        </m:den>
                      </m:f>
                      <m:r>
                        <a:rPr lang="en-US" sz="2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253</m:t>
                          </m:r>
                        </m:num>
                        <m:den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1000</m:t>
                          </m:r>
                        </m:den>
                      </m:f>
                      <m:r>
                        <a:rPr lang="en-US" sz="2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=25.3%</m:t>
                      </m:r>
                    </m:oMath>
                  </m:oMathPara>
                </a14:m>
                <a:endParaRPr lang="en-US" sz="24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FF6863-FE8F-6B7F-56D2-631B749B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30" y="4902305"/>
                <a:ext cx="7912395" cy="1075936"/>
              </a:xfrm>
              <a:prstGeom prst="rect">
                <a:avLst/>
              </a:prstGeom>
              <a:blipFill>
                <a:blip r:embed="rId4"/>
                <a:stretch>
                  <a:fillRect l="-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069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2EA6D-9451-1AC6-40A8-3FDFEB61C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B0370-D76D-94A1-1BD4-5A1D8599A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Methods to determine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seropositivity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come with different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assumptions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which are important to understand.</a:t>
            </a:r>
          </a:p>
          <a:p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method you choose will depend on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your study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the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particular antigen(s)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in addition to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controls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available, and sample and control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distributions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kern="100" dirty="0">
              <a:effectLst/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kern="100" dirty="0">
              <a:effectLst/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281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4F884-DE48-C87D-6D1F-1FE0A7DC2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938" y="246276"/>
            <a:ext cx="11353800" cy="1325563"/>
          </a:xfrm>
        </p:spPr>
        <p:txBody>
          <a:bodyPr/>
          <a:lstStyle/>
          <a:p>
            <a:r>
              <a:rPr lang="en-US" dirty="0"/>
              <a:t>Histograms of rubella (</a:t>
            </a:r>
            <a:r>
              <a:rPr lang="en-US" dirty="0" err="1"/>
              <a:t>wruv</a:t>
            </a:r>
            <a:r>
              <a:rPr lang="en-US" dirty="0"/>
              <a:t>) antibody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76279-7662-8C48-5B8D-5D8BC8EE1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3464"/>
            <a:ext cx="11034932" cy="233966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600" b="1" dirty="0"/>
              <a:t>How to get information from histograms like these?</a:t>
            </a:r>
          </a:p>
          <a:p>
            <a:r>
              <a:rPr lang="en-US" sz="2600" dirty="0"/>
              <a:t>How to compare the results of different histograms?</a:t>
            </a:r>
          </a:p>
          <a:p>
            <a:r>
              <a:rPr lang="en-US" sz="2600" dirty="0"/>
              <a:t>What inferences can we make about pathogen exposure based on a histogram? </a:t>
            </a:r>
          </a:p>
          <a:p>
            <a:r>
              <a:rPr lang="en-US" sz="2600" dirty="0"/>
              <a:t>A method of making inferences from distributions is </a:t>
            </a:r>
            <a:r>
              <a:rPr lang="en-US" sz="2600" b="1" dirty="0"/>
              <a:t>binarizing </a:t>
            </a:r>
            <a:r>
              <a:rPr lang="en-US" sz="2600" dirty="0"/>
              <a:t>data</a:t>
            </a:r>
          </a:p>
          <a:p>
            <a:pPr lvl="1"/>
            <a:r>
              <a:rPr lang="en-US" sz="2600" dirty="0"/>
              <a:t>Setting a cutoff, and everything above that cutoff is positive</a:t>
            </a:r>
          </a:p>
        </p:txBody>
      </p:sp>
      <p:pic>
        <p:nvPicPr>
          <p:cNvPr id="4" name="Picture 3" descr="A graph of samples in a row&#10;&#10;AI-generated content may be incorrect.">
            <a:extLst>
              <a:ext uri="{FF2B5EF4-FFF2-40B4-BE49-F238E27FC236}">
                <a16:creationId xmlns:a16="http://schemas.microsoft.com/office/drawing/2014/main" id="{95F758FD-A31C-28A4-25D1-2ED87268E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736" y="1468800"/>
            <a:ext cx="2747963" cy="2747963"/>
          </a:xfrm>
          <a:prstGeom prst="rect">
            <a:avLst/>
          </a:prstGeom>
        </p:spPr>
      </p:pic>
      <p:pic>
        <p:nvPicPr>
          <p:cNvPr id="5" name="Picture 4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B57DE277-4B6F-4877-BE01-98B4E0338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467" y="1468800"/>
            <a:ext cx="2747964" cy="2747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9DA5E7-7A3A-DE85-EEA4-570E627375F1}"/>
              </a:ext>
            </a:extLst>
          </p:cNvPr>
          <p:cNvSpPr txBox="1"/>
          <p:nvPr/>
        </p:nvSpPr>
        <p:spPr>
          <a:xfrm>
            <a:off x="2354736" y="1290387"/>
            <a:ext cx="7703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Untransformed MFI Values 					Log transformed MFI values</a:t>
            </a:r>
          </a:p>
        </p:txBody>
      </p:sp>
    </p:spTree>
    <p:extLst>
      <p:ext uri="{BB962C8B-B14F-4D97-AF65-F5344CB8AC3E}">
        <p14:creationId xmlns:p14="http://schemas.microsoft.com/office/powerpoint/2010/main" val="253767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A43B4-50E1-FD44-3935-031CFA009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1735E-BECE-BB7C-7327-A5E75F5A8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0922"/>
            <a:ext cx="10515600" cy="2042888"/>
          </a:xfrm>
        </p:spPr>
        <p:txBody>
          <a:bodyPr>
            <a:normAutofit/>
          </a:bodyPr>
          <a:lstStyle/>
          <a:p>
            <a:r>
              <a:rPr lang="en-US" dirty="0"/>
              <a:t>Rubella has a </a:t>
            </a:r>
            <a:r>
              <a:rPr lang="en-US" b="1" dirty="0"/>
              <a:t>correlate of protection </a:t>
            </a:r>
          </a:p>
          <a:p>
            <a:pPr lvl="1"/>
            <a:r>
              <a:rPr lang="en-US" dirty="0"/>
              <a:t>Individuals with antibody responses above a certain cutoff are expected to be protected from rubella infection</a:t>
            </a:r>
          </a:p>
          <a:p>
            <a:pPr lvl="1"/>
            <a:r>
              <a:rPr lang="en-US" dirty="0"/>
              <a:t>By applying a cutoff equivalent to the correlate of protection, we can calculate seroprevalence (here, also equals the immune proportion)</a:t>
            </a:r>
          </a:p>
        </p:txBody>
      </p:sp>
      <p:pic>
        <p:nvPicPr>
          <p:cNvPr id="8" name="Picture 7" descr="A graph of samples in a row&#10;&#10;AI-generated content may be incorrect.">
            <a:extLst>
              <a:ext uri="{FF2B5EF4-FFF2-40B4-BE49-F238E27FC236}">
                <a16:creationId xmlns:a16="http://schemas.microsoft.com/office/drawing/2014/main" id="{9EF4ADE3-35F3-2CFF-872A-6447C08D1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736" y="1611680"/>
            <a:ext cx="2747963" cy="2747963"/>
          </a:xfrm>
          <a:prstGeom prst="rect">
            <a:avLst/>
          </a:prstGeom>
        </p:spPr>
      </p:pic>
      <p:pic>
        <p:nvPicPr>
          <p:cNvPr id="9" name="Picture 8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F4FC5DCF-70CF-F8E3-8956-FAF13E884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467" y="1611680"/>
            <a:ext cx="2747964" cy="27479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341E64-A6AA-65D4-04D1-0270481D4E6F}"/>
              </a:ext>
            </a:extLst>
          </p:cNvPr>
          <p:cNvSpPr txBox="1"/>
          <p:nvPr/>
        </p:nvSpPr>
        <p:spPr>
          <a:xfrm>
            <a:off x="2354736" y="1433267"/>
            <a:ext cx="7703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Untransformed MFI Values 					Log transformed MFI values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A51156-E1DB-F1FD-AB65-068C70BF6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938" y="246276"/>
            <a:ext cx="11353800" cy="1325563"/>
          </a:xfrm>
        </p:spPr>
        <p:txBody>
          <a:bodyPr/>
          <a:lstStyle/>
          <a:p>
            <a:r>
              <a:rPr lang="en-US" dirty="0"/>
              <a:t>Histograms of rubella (</a:t>
            </a:r>
            <a:r>
              <a:rPr lang="en-US" dirty="0" err="1"/>
              <a:t>wruv</a:t>
            </a:r>
            <a:r>
              <a:rPr lang="en-US" dirty="0"/>
              <a:t>) antibody responses</a:t>
            </a:r>
          </a:p>
        </p:txBody>
      </p:sp>
    </p:spTree>
    <p:extLst>
      <p:ext uri="{BB962C8B-B14F-4D97-AF65-F5344CB8AC3E}">
        <p14:creationId xmlns:p14="http://schemas.microsoft.com/office/powerpoint/2010/main" val="3414551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41438</TotalTime>
  <Words>3787</Words>
  <Application>Microsoft Macintosh PowerPoint</Application>
  <PresentationFormat>Widescreen</PresentationFormat>
  <Paragraphs>494</Paragraphs>
  <Slides>77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Aptos</vt:lpstr>
      <vt:lpstr>Aptos Display</vt:lpstr>
      <vt:lpstr>Arial</vt:lpstr>
      <vt:lpstr>Cambria Math</vt:lpstr>
      <vt:lpstr>Courier New</vt:lpstr>
      <vt:lpstr>GillSansRegular</vt:lpstr>
      <vt:lpstr>Symbol</vt:lpstr>
      <vt:lpstr>Wingdings</vt:lpstr>
      <vt:lpstr>Office Theme</vt:lpstr>
      <vt:lpstr>Lecture 4A: Visualizations &amp; considerations for binarizing serological data</vt:lpstr>
      <vt:lpstr>Lecture outline</vt:lpstr>
      <vt:lpstr>Visualizing serological data with histograms</vt:lpstr>
      <vt:lpstr>Visualizing serological data with histograms</vt:lpstr>
      <vt:lpstr>Visualizing serological data with histograms</vt:lpstr>
      <vt:lpstr>Visualizing serological data with histograms</vt:lpstr>
      <vt:lpstr>Visualizing serological data with histograms</vt:lpstr>
      <vt:lpstr>Histograms of rubella (wruv) antibody responses</vt:lpstr>
      <vt:lpstr>Histograms of rubella (wruv) antibody responses</vt:lpstr>
      <vt:lpstr>Histograms of rubella (wruv) antibody responses</vt:lpstr>
      <vt:lpstr>Getting MFI values from standard curves </vt:lpstr>
      <vt:lpstr>Converting MFI values to standardized units (IU/ml) from standard curves </vt:lpstr>
      <vt:lpstr>Converting MFI values to standardized units (IU/ml) from standard curves </vt:lpstr>
      <vt:lpstr>Determining serostatus from a cutoff</vt:lpstr>
      <vt:lpstr>Calculating seropositivity or seroprevalence</vt:lpstr>
      <vt:lpstr>Calculating seropositivity – confidence intervals</vt:lpstr>
      <vt:lpstr>Calculating seropositivity – confidence intervals</vt:lpstr>
      <vt:lpstr>Question: How do we interpret seroprevalence?</vt:lpstr>
      <vt:lpstr>Question: How do we interpret seroprevalence?</vt:lpstr>
      <vt:lpstr>Question: How do we interpret seroprevalence?</vt:lpstr>
      <vt:lpstr>Controls </vt:lpstr>
      <vt:lpstr>Non-target antigen controls</vt:lpstr>
      <vt:lpstr>Positive controls </vt:lpstr>
      <vt:lpstr>Positive controls </vt:lpstr>
      <vt:lpstr>Negative controls</vt:lpstr>
      <vt:lpstr>Negative controls</vt:lpstr>
      <vt:lpstr>Negative controls</vt:lpstr>
      <vt:lpstr>Negative controls</vt:lpstr>
      <vt:lpstr>Controls</vt:lpstr>
      <vt:lpstr>Conclusions</vt:lpstr>
      <vt:lpstr>Lecture 4B: Determining serostatus and estimating seroprevalence</vt:lpstr>
      <vt:lpstr>Lecture outline </vt:lpstr>
      <vt:lpstr>Cutoff methods</vt:lpstr>
      <vt:lpstr>Examples of choosing cutoff methods</vt:lpstr>
      <vt:lpstr>Examples of choosing cutoff methods</vt:lpstr>
      <vt:lpstr>Examples of choosing cutoff methods</vt:lpstr>
      <vt:lpstr>Other considerations: </vt:lpstr>
      <vt:lpstr>Classifying controls in serological testing</vt:lpstr>
      <vt:lpstr>Applying cutoffs to ZIKA antigen controls</vt:lpstr>
      <vt:lpstr>2X2 table for ZIKA </vt:lpstr>
      <vt:lpstr>False positives and false negatives: which are “worse”?</vt:lpstr>
      <vt:lpstr>One way to think about this…</vt:lpstr>
      <vt:lpstr>False positives and false negatives: which are “worse”?</vt:lpstr>
      <vt:lpstr>False positives and false negatives</vt:lpstr>
      <vt:lpstr>Sensitivity and specificity</vt:lpstr>
      <vt:lpstr>Sensitivity and specificity</vt:lpstr>
      <vt:lpstr>Sensitivity of ZIKA, cutoff  = 500</vt:lpstr>
      <vt:lpstr>Sensitivity of ZIKA, cutoff  = 500</vt:lpstr>
      <vt:lpstr>Specificity of ZIKA, cutoff  = 500</vt:lpstr>
      <vt:lpstr>Specificity of ZIKA, cutoff  = 500</vt:lpstr>
      <vt:lpstr>Receiver Operating Characteristic (ROC) Curve</vt:lpstr>
      <vt:lpstr>ROC Curves</vt:lpstr>
      <vt:lpstr>ROC Curves</vt:lpstr>
      <vt:lpstr>Choosing a cutoff from ROC Curve</vt:lpstr>
      <vt:lpstr>Cutoffs from ROC curve – Youden’s Index</vt:lpstr>
      <vt:lpstr>Cutoffs from ROC curve – Youden’s Index</vt:lpstr>
      <vt:lpstr>Cutoffs from ROC curve</vt:lpstr>
      <vt:lpstr>ROC curve summary</vt:lpstr>
      <vt:lpstr>Mean + Standard Deviation</vt:lpstr>
      <vt:lpstr>Unexposed controls</vt:lpstr>
      <vt:lpstr>Unexposed controls</vt:lpstr>
      <vt:lpstr>Unexposed controls</vt:lpstr>
      <vt:lpstr>Distributions of controls</vt:lpstr>
      <vt:lpstr>Distribution of negative controls</vt:lpstr>
      <vt:lpstr>PowerPoint Presentation</vt:lpstr>
      <vt:lpstr>PowerPoint Presentation</vt:lpstr>
      <vt:lpstr>Specificity of ZIKA antigen</vt:lpstr>
      <vt:lpstr>Specificity of ZIKA antigen</vt:lpstr>
      <vt:lpstr>PowerPoint Presentation</vt:lpstr>
      <vt:lpstr>Mixture models</vt:lpstr>
      <vt:lpstr>Mixture models</vt:lpstr>
      <vt:lpstr>Mixture models</vt:lpstr>
      <vt:lpstr>Mixture models</vt:lpstr>
      <vt:lpstr>Mixture models</vt:lpstr>
      <vt:lpstr>Mixture models</vt:lpstr>
      <vt:lpstr>Mixture models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Sonia Tara Hegde</dc:creator>
  <cp:lastModifiedBy>Sonia Tara Hegde</cp:lastModifiedBy>
  <cp:revision>51</cp:revision>
  <dcterms:created xsi:type="dcterms:W3CDTF">2025-04-09T16:28:51Z</dcterms:created>
  <dcterms:modified xsi:type="dcterms:W3CDTF">2025-07-08T20:56:29Z</dcterms:modified>
</cp:coreProperties>
</file>